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58" r:id="rId4"/>
    <p:sldId id="259" r:id="rId5"/>
    <p:sldId id="261" r:id="rId6"/>
    <p:sldId id="262" r:id="rId7"/>
    <p:sldId id="263" r:id="rId8"/>
    <p:sldId id="264" r:id="rId9"/>
    <p:sldId id="267" r:id="rId10"/>
    <p:sldId id="265" r:id="rId11"/>
    <p:sldId id="266" r:id="rId12"/>
    <p:sldId id="268" r:id="rId13"/>
    <p:sldId id="269" r:id="rId14"/>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088"/>
  </p:normalViewPr>
  <p:slideViewPr>
    <p:cSldViewPr snapToGrid="0">
      <p:cViewPr varScale="1">
        <p:scale>
          <a:sx n="74" d="100"/>
          <a:sy n="74" d="100"/>
        </p:scale>
        <p:origin x="19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a:xfrm>
            <a:off x="381000" y="685800"/>
            <a:ext cx="6096000" cy="3429000"/>
          </a:xfrm>
        </p:spPr>
      </p:sp>
      <p:sp>
        <p:nvSpPr>
          <p:cNvPr id="3" name="Not Yer Tutucusu 2"/>
          <p:cNvSpPr>
            <a:spLocks noGrp="1"/>
          </p:cNvSpPr>
          <p:nvPr>
            <p:ph type="body" idx="1"/>
          </p:nvPr>
        </p:nvSpPr>
        <p:spPr/>
        <p:txBody>
          <a:bodyPr/>
          <a:lstStyle/>
          <a:p>
            <a:pPr algn="l"/>
            <a:r>
              <a:rPr lang="tr-TR" b="0" i="0" dirty="0">
                <a:solidFill>
                  <a:srgbClr val="ECECEC"/>
                </a:solidFill>
                <a:effectLst/>
                <a:highlight>
                  <a:srgbClr val="212121"/>
                </a:highlight>
                <a:latin typeface="Söhne"/>
              </a:rPr>
              <a:t>Bu kod, görüntü verilerini ön işlemek ve veri artırımı (data </a:t>
            </a:r>
            <a:r>
              <a:rPr lang="tr-TR" b="0" i="0" dirty="0" err="1">
                <a:solidFill>
                  <a:srgbClr val="ECECEC"/>
                </a:solidFill>
                <a:effectLst/>
                <a:highlight>
                  <a:srgbClr val="212121"/>
                </a:highlight>
                <a:latin typeface="Söhne"/>
              </a:rPr>
              <a:t>augmentation</a:t>
            </a:r>
            <a:r>
              <a:rPr lang="tr-TR" b="0" i="0" dirty="0">
                <a:solidFill>
                  <a:srgbClr val="ECECEC"/>
                </a:solidFill>
                <a:effectLst/>
                <a:highlight>
                  <a:srgbClr val="212121"/>
                </a:highlight>
                <a:latin typeface="Söhne"/>
              </a:rPr>
              <a:t>) yapmak için kullanılan bir </a:t>
            </a:r>
            <a:r>
              <a:rPr lang="tr-TR" b="0" i="0" dirty="0" err="1">
                <a:solidFill>
                  <a:srgbClr val="ECECEC"/>
                </a:solidFill>
                <a:effectLst/>
                <a:highlight>
                  <a:srgbClr val="212121"/>
                </a:highlight>
                <a:latin typeface="Söhne"/>
              </a:rPr>
              <a:t>ImageDataGenerator</a:t>
            </a:r>
            <a:r>
              <a:rPr lang="tr-TR" b="0" i="0" dirty="0">
                <a:solidFill>
                  <a:srgbClr val="ECECEC"/>
                </a:solidFill>
                <a:effectLst/>
                <a:highlight>
                  <a:srgbClr val="212121"/>
                </a:highlight>
                <a:latin typeface="Söhne"/>
              </a:rPr>
              <a:t> nesnesi oluşturur. Bu, özellikle derin öğrenme modellerini eğitirken verilerin çeşitliliğini artırmak ve </a:t>
            </a:r>
            <a:r>
              <a:rPr lang="tr-TR" b="0" i="0" dirty="0" err="1">
                <a:solidFill>
                  <a:srgbClr val="ECECEC"/>
                </a:solidFill>
                <a:effectLst/>
                <a:highlight>
                  <a:srgbClr val="212121"/>
                </a:highlight>
                <a:latin typeface="Söhne"/>
              </a:rPr>
              <a:t>overfitting'i</a:t>
            </a:r>
            <a:r>
              <a:rPr lang="tr-TR" b="0" i="0" dirty="0">
                <a:solidFill>
                  <a:srgbClr val="ECECEC"/>
                </a:solidFill>
                <a:effectLst/>
                <a:highlight>
                  <a:srgbClr val="212121"/>
                </a:highlight>
                <a:latin typeface="Söhne"/>
              </a:rPr>
              <a:t> önlemek için kullanılır. İşte her parametrenin ne işe yaradığının kısa bir açıklaması:</a:t>
            </a:r>
          </a:p>
          <a:p>
            <a:pPr algn="l">
              <a:buFont typeface="Arial" panose="020B0604020202020204" pitchFamily="34" charset="0"/>
              <a:buChar char="•"/>
            </a:pPr>
            <a:r>
              <a:rPr lang="tr-TR" b="0" i="0" dirty="0" err="1">
                <a:solidFill>
                  <a:srgbClr val="ECECEC"/>
                </a:solidFill>
                <a:effectLst/>
                <a:highlight>
                  <a:srgbClr val="212121"/>
                </a:highlight>
                <a:latin typeface="Söhne"/>
              </a:rPr>
              <a:t>rescale</a:t>
            </a:r>
            <a:r>
              <a:rPr lang="tr-TR" b="0" i="0" dirty="0">
                <a:solidFill>
                  <a:srgbClr val="ECECEC"/>
                </a:solidFill>
                <a:effectLst/>
                <a:highlight>
                  <a:srgbClr val="212121"/>
                </a:highlight>
                <a:latin typeface="Söhne"/>
              </a:rPr>
              <a:t>=1./255: Görüntülerin piksel değerlerini 0-255 aralığından 0-1 aralığına ölçekler. Bu, modelin daha iyi ve hızlı öğrenmesini sağlar.</a:t>
            </a:r>
          </a:p>
          <a:p>
            <a:pPr algn="l">
              <a:buFont typeface="Arial" panose="020B0604020202020204" pitchFamily="34" charset="0"/>
              <a:buChar char="•"/>
            </a:pPr>
            <a:r>
              <a:rPr lang="tr-TR" b="0" i="0" dirty="0" err="1">
                <a:solidFill>
                  <a:srgbClr val="ECECEC"/>
                </a:solidFill>
                <a:effectLst/>
                <a:highlight>
                  <a:srgbClr val="212121"/>
                </a:highlight>
                <a:latin typeface="Söhne"/>
              </a:rPr>
              <a:t>rotation_range</a:t>
            </a:r>
            <a:r>
              <a:rPr lang="tr-TR" b="0" i="0" dirty="0">
                <a:solidFill>
                  <a:srgbClr val="ECECEC"/>
                </a:solidFill>
                <a:effectLst/>
                <a:highlight>
                  <a:srgbClr val="212121"/>
                </a:highlight>
                <a:latin typeface="Söhne"/>
              </a:rPr>
              <a:t>=20: Görüntüleri rastgele 20 dereceye kadar döndürür. Bu, modelin döndürülmüş görüntüleri tanıma yeteneğini artırır.</a:t>
            </a:r>
          </a:p>
          <a:p>
            <a:pPr algn="l">
              <a:buFont typeface="Arial" panose="020B0604020202020204" pitchFamily="34" charset="0"/>
              <a:buChar char="•"/>
            </a:pPr>
            <a:r>
              <a:rPr lang="tr-TR" b="0" i="0" dirty="0" err="1">
                <a:solidFill>
                  <a:srgbClr val="ECECEC"/>
                </a:solidFill>
                <a:effectLst/>
                <a:highlight>
                  <a:srgbClr val="212121"/>
                </a:highlight>
                <a:latin typeface="Söhne"/>
              </a:rPr>
              <a:t>width_shift_range</a:t>
            </a:r>
            <a:r>
              <a:rPr lang="tr-TR" b="0" i="0" dirty="0">
                <a:solidFill>
                  <a:srgbClr val="ECECEC"/>
                </a:solidFill>
                <a:effectLst/>
                <a:highlight>
                  <a:srgbClr val="212121"/>
                </a:highlight>
                <a:latin typeface="Söhne"/>
              </a:rPr>
              <a:t>=0.2: Görüntüleri yatayda %20 oranında rastgele kaydırır. Bu, modelin kaydırılmış görüntüleri tanıma yeteneğini artırır.</a:t>
            </a:r>
          </a:p>
          <a:p>
            <a:pPr algn="l">
              <a:buFont typeface="Arial" panose="020B0604020202020204" pitchFamily="34" charset="0"/>
              <a:buChar char="•"/>
            </a:pPr>
            <a:r>
              <a:rPr lang="tr-TR" b="0" i="0" dirty="0" err="1">
                <a:solidFill>
                  <a:srgbClr val="ECECEC"/>
                </a:solidFill>
                <a:effectLst/>
                <a:highlight>
                  <a:srgbClr val="212121"/>
                </a:highlight>
                <a:latin typeface="Söhne"/>
              </a:rPr>
              <a:t>height_shift_range</a:t>
            </a:r>
            <a:r>
              <a:rPr lang="tr-TR" b="0" i="0" dirty="0">
                <a:solidFill>
                  <a:srgbClr val="ECECEC"/>
                </a:solidFill>
                <a:effectLst/>
                <a:highlight>
                  <a:srgbClr val="212121"/>
                </a:highlight>
                <a:latin typeface="Söhne"/>
              </a:rPr>
              <a:t>=0.2: Görüntüleri dikeyde %20 oranında rastgele kaydırır. Bu, modelin kaydırılmış görüntüleri tanıma yeteneğini artırır.</a:t>
            </a:r>
          </a:p>
          <a:p>
            <a:pPr algn="l">
              <a:buFont typeface="Arial" panose="020B0604020202020204" pitchFamily="34" charset="0"/>
              <a:buChar char="•"/>
            </a:pPr>
            <a:r>
              <a:rPr lang="tr-TR" b="0" i="0" dirty="0" err="1">
                <a:solidFill>
                  <a:srgbClr val="ECECEC"/>
                </a:solidFill>
                <a:effectLst/>
                <a:highlight>
                  <a:srgbClr val="212121"/>
                </a:highlight>
                <a:latin typeface="Söhne"/>
              </a:rPr>
              <a:t>shear_range</a:t>
            </a:r>
            <a:r>
              <a:rPr lang="tr-TR" b="0" i="0" dirty="0">
                <a:solidFill>
                  <a:srgbClr val="ECECEC"/>
                </a:solidFill>
                <a:effectLst/>
                <a:highlight>
                  <a:srgbClr val="212121"/>
                </a:highlight>
                <a:latin typeface="Söhne"/>
              </a:rPr>
              <a:t>=0.2: Görüntülere rastgele kaydırma (</a:t>
            </a:r>
            <a:r>
              <a:rPr lang="tr-TR" b="0" i="0" dirty="0" err="1">
                <a:solidFill>
                  <a:srgbClr val="ECECEC"/>
                </a:solidFill>
                <a:effectLst/>
                <a:highlight>
                  <a:srgbClr val="212121"/>
                </a:highlight>
                <a:latin typeface="Söhne"/>
              </a:rPr>
              <a:t>shear</a:t>
            </a:r>
            <a:r>
              <a:rPr lang="tr-TR" b="0" i="0" dirty="0">
                <a:solidFill>
                  <a:srgbClr val="ECECEC"/>
                </a:solidFill>
                <a:effectLst/>
                <a:highlight>
                  <a:srgbClr val="212121"/>
                </a:highlight>
                <a:latin typeface="Söhne"/>
              </a:rPr>
              <a:t>) uygulayarak, şekillerin perspektifini değiştirir. Bu, modelin farklı perspektiflerden gelen verileri tanıma yeteneğini artırır.</a:t>
            </a:r>
          </a:p>
          <a:p>
            <a:pPr algn="l">
              <a:buFont typeface="Arial" panose="020B0604020202020204" pitchFamily="34" charset="0"/>
              <a:buChar char="•"/>
            </a:pPr>
            <a:r>
              <a:rPr lang="tr-TR" b="0" i="0" dirty="0" err="1">
                <a:solidFill>
                  <a:srgbClr val="ECECEC"/>
                </a:solidFill>
                <a:effectLst/>
                <a:highlight>
                  <a:srgbClr val="212121"/>
                </a:highlight>
                <a:latin typeface="Söhne"/>
              </a:rPr>
              <a:t>zoom_range</a:t>
            </a:r>
            <a:r>
              <a:rPr lang="tr-TR" b="0" i="0" dirty="0">
                <a:solidFill>
                  <a:srgbClr val="ECECEC"/>
                </a:solidFill>
                <a:effectLst/>
                <a:highlight>
                  <a:srgbClr val="212121"/>
                </a:highlight>
                <a:latin typeface="Söhne"/>
              </a:rPr>
              <a:t>=0.2: Görüntüleri rastgele %20 oranında yakınlaştırır veya uzaklaştırır. Bu, modelin farklı ölçeklerdeki görüntüleri tanıma yeteneğini artırır.</a:t>
            </a:r>
          </a:p>
          <a:p>
            <a:pPr algn="l">
              <a:buFont typeface="Arial" panose="020B0604020202020204" pitchFamily="34" charset="0"/>
              <a:buChar char="•"/>
            </a:pPr>
            <a:r>
              <a:rPr lang="tr-TR" b="0" i="0" dirty="0" err="1">
                <a:solidFill>
                  <a:srgbClr val="ECECEC"/>
                </a:solidFill>
                <a:effectLst/>
                <a:highlight>
                  <a:srgbClr val="212121"/>
                </a:highlight>
                <a:latin typeface="Söhne"/>
              </a:rPr>
              <a:t>horizontal_flip</a:t>
            </a:r>
            <a:r>
              <a:rPr lang="tr-TR" b="0" i="0" dirty="0">
                <a:solidFill>
                  <a:srgbClr val="ECECEC"/>
                </a:solidFill>
                <a:effectLst/>
                <a:highlight>
                  <a:srgbClr val="212121"/>
                </a:highlight>
                <a:latin typeface="Söhne"/>
              </a:rPr>
              <a:t>=True: Görüntüleri yatayda rastgele çevirir. Bu, modelin yatayda ters çevrilmiş görüntüleri tanıma yeteneğini artırır.</a:t>
            </a:r>
          </a:p>
          <a:p>
            <a:pPr algn="l">
              <a:buFont typeface="Arial" panose="020B0604020202020204" pitchFamily="34" charset="0"/>
              <a:buChar char="•"/>
            </a:pPr>
            <a:r>
              <a:rPr lang="tr-TR" b="0" i="0" dirty="0" err="1">
                <a:solidFill>
                  <a:srgbClr val="ECECEC"/>
                </a:solidFill>
                <a:effectLst/>
                <a:highlight>
                  <a:srgbClr val="212121"/>
                </a:highlight>
                <a:latin typeface="Söhne"/>
              </a:rPr>
              <a:t>fill_mode</a:t>
            </a:r>
            <a:r>
              <a:rPr lang="tr-TR" b="0" i="0" dirty="0">
                <a:solidFill>
                  <a:srgbClr val="ECECEC"/>
                </a:solidFill>
                <a:effectLst/>
                <a:highlight>
                  <a:srgbClr val="212121"/>
                </a:highlight>
                <a:latin typeface="Söhne"/>
              </a:rPr>
              <a:t>='</a:t>
            </a:r>
            <a:r>
              <a:rPr lang="tr-TR" b="0" i="0" dirty="0" err="1">
                <a:solidFill>
                  <a:srgbClr val="ECECEC"/>
                </a:solidFill>
                <a:effectLst/>
                <a:highlight>
                  <a:srgbClr val="212121"/>
                </a:highlight>
                <a:latin typeface="Söhne"/>
              </a:rPr>
              <a:t>nearest</a:t>
            </a:r>
            <a:r>
              <a:rPr lang="tr-TR" b="0" i="0" dirty="0">
                <a:solidFill>
                  <a:srgbClr val="ECECEC"/>
                </a:solidFill>
                <a:effectLst/>
                <a:highlight>
                  <a:srgbClr val="212121"/>
                </a:highlight>
                <a:latin typeface="Söhne"/>
              </a:rPr>
              <a:t>': Dönüşümlerde ortaya çıkan boş alanları doldurmak için en yakın piksel değerlerini kullanır.</a:t>
            </a:r>
          </a:p>
          <a:p>
            <a:endParaRPr lang="tr-TR" dirty="0"/>
          </a:p>
        </p:txBody>
      </p:sp>
    </p:spTree>
    <p:extLst>
      <p:ext uri="{BB962C8B-B14F-4D97-AF65-F5344CB8AC3E}">
        <p14:creationId xmlns:p14="http://schemas.microsoft.com/office/powerpoint/2010/main" val="346138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a:xfrm>
            <a:off x="381000" y="685800"/>
            <a:ext cx="6096000" cy="3429000"/>
          </a:xfrm>
        </p:spPr>
      </p:sp>
      <p:sp>
        <p:nvSpPr>
          <p:cNvPr id="3" name="Not Yer Tutucusu 2"/>
          <p:cNvSpPr>
            <a:spLocks noGrp="1"/>
          </p:cNvSpPr>
          <p:nvPr>
            <p:ph type="body" idx="1"/>
          </p:nvPr>
        </p:nvSpPr>
        <p:spPr/>
        <p:txBody>
          <a:bodyPr/>
          <a:lstStyle/>
          <a:p>
            <a:pPr algn="l">
              <a:buFont typeface="Arial" panose="020B0604020202020204" pitchFamily="34" charset="0"/>
              <a:buChar char="•"/>
            </a:pPr>
            <a:r>
              <a:rPr lang="tr-TR" b="0" i="0" dirty="0" err="1">
                <a:solidFill>
                  <a:srgbClr val="ECECEC"/>
                </a:solidFill>
                <a:effectLst/>
                <a:highlight>
                  <a:srgbClr val="212121"/>
                </a:highlight>
                <a:latin typeface="Söhne"/>
              </a:rPr>
              <a:t>train_generator</a:t>
            </a:r>
            <a:r>
              <a:rPr lang="tr-TR" b="0" i="0" dirty="0">
                <a:solidFill>
                  <a:srgbClr val="ECECEC"/>
                </a:solidFill>
                <a:effectLst/>
                <a:highlight>
                  <a:srgbClr val="212121"/>
                </a:highlight>
                <a:latin typeface="Söhne"/>
              </a:rPr>
              <a:t>: Eğitim veri kümesi için bir veri oluşturucu oluşturur. Görüntüleri </a:t>
            </a:r>
            <a:r>
              <a:rPr lang="tr-TR" b="0" i="0" dirty="0" err="1">
                <a:solidFill>
                  <a:srgbClr val="ECECEC"/>
                </a:solidFill>
                <a:effectLst/>
                <a:highlight>
                  <a:srgbClr val="212121"/>
                </a:highlight>
                <a:latin typeface="Söhne"/>
              </a:rPr>
              <a:t>train_dir</a:t>
            </a:r>
            <a:r>
              <a:rPr lang="tr-TR" b="0" i="0" dirty="0">
                <a:solidFill>
                  <a:srgbClr val="ECECEC"/>
                </a:solidFill>
                <a:effectLst/>
                <a:highlight>
                  <a:srgbClr val="212121"/>
                </a:highlight>
                <a:latin typeface="Söhne"/>
              </a:rPr>
              <a:t> dizininden alır, boyutlarını (150, 150) olarak ayarlar, 32'lik partiler halinde işler ve ikili sınıflandırma (</a:t>
            </a:r>
            <a:r>
              <a:rPr lang="tr-TR" b="0" i="0" dirty="0" err="1">
                <a:solidFill>
                  <a:srgbClr val="ECECEC"/>
                </a:solidFill>
                <a:effectLst/>
                <a:highlight>
                  <a:srgbClr val="212121"/>
                </a:highlight>
                <a:latin typeface="Söhne"/>
              </a:rPr>
              <a:t>binary</a:t>
            </a:r>
            <a:r>
              <a:rPr lang="tr-TR" b="0" i="0" dirty="0">
                <a:solidFill>
                  <a:srgbClr val="ECECEC"/>
                </a:solidFill>
                <a:effectLst/>
                <a:highlight>
                  <a:srgbClr val="212121"/>
                </a:highlight>
                <a:latin typeface="Söhne"/>
              </a:rPr>
              <a:t>) modunda etiketler.</a:t>
            </a:r>
          </a:p>
          <a:p>
            <a:pPr algn="l">
              <a:buFont typeface="Arial" panose="020B0604020202020204" pitchFamily="34" charset="0"/>
              <a:buChar char="•"/>
            </a:pPr>
            <a:r>
              <a:rPr lang="tr-TR" b="0" i="0" dirty="0" err="1">
                <a:solidFill>
                  <a:srgbClr val="ECECEC"/>
                </a:solidFill>
                <a:effectLst/>
                <a:highlight>
                  <a:srgbClr val="212121"/>
                </a:highlight>
                <a:latin typeface="Söhne"/>
              </a:rPr>
              <a:t>val_generator</a:t>
            </a:r>
            <a:r>
              <a:rPr lang="tr-TR" b="0" i="0" dirty="0">
                <a:solidFill>
                  <a:srgbClr val="ECECEC"/>
                </a:solidFill>
                <a:effectLst/>
                <a:highlight>
                  <a:srgbClr val="212121"/>
                </a:highlight>
                <a:latin typeface="Söhne"/>
              </a:rPr>
              <a:t>: Doğrulama veri kümesi için bir veri oluşturucu oluşturur. Görüntüleri </a:t>
            </a:r>
            <a:r>
              <a:rPr lang="tr-TR" b="0" i="0" dirty="0" err="1">
                <a:solidFill>
                  <a:srgbClr val="ECECEC"/>
                </a:solidFill>
                <a:effectLst/>
                <a:highlight>
                  <a:srgbClr val="212121"/>
                </a:highlight>
                <a:latin typeface="Söhne"/>
              </a:rPr>
              <a:t>val_dir</a:t>
            </a:r>
            <a:r>
              <a:rPr lang="tr-TR" b="0" i="0" dirty="0">
                <a:solidFill>
                  <a:srgbClr val="ECECEC"/>
                </a:solidFill>
                <a:effectLst/>
                <a:highlight>
                  <a:srgbClr val="212121"/>
                </a:highlight>
                <a:latin typeface="Söhne"/>
              </a:rPr>
              <a:t> dizininden alır, boyutlarını (150, 150) olarak ayarlar, 32'lik partiler halinde işler ve ikili sınıflandırma modunda etiketler.</a:t>
            </a:r>
          </a:p>
          <a:p>
            <a:pPr algn="l">
              <a:buFont typeface="Arial" panose="020B0604020202020204" pitchFamily="34" charset="0"/>
              <a:buChar char="•"/>
            </a:pPr>
            <a:r>
              <a:rPr lang="tr-TR" b="0" i="0" dirty="0" err="1">
                <a:solidFill>
                  <a:srgbClr val="ECECEC"/>
                </a:solidFill>
                <a:effectLst/>
                <a:highlight>
                  <a:srgbClr val="212121"/>
                </a:highlight>
                <a:latin typeface="Söhne"/>
              </a:rPr>
              <a:t>test_generator</a:t>
            </a:r>
            <a:r>
              <a:rPr lang="tr-TR" b="0" i="0" dirty="0">
                <a:solidFill>
                  <a:srgbClr val="ECECEC"/>
                </a:solidFill>
                <a:effectLst/>
                <a:highlight>
                  <a:srgbClr val="212121"/>
                </a:highlight>
                <a:latin typeface="Söhne"/>
              </a:rPr>
              <a:t>: Test veri kümesi için bir veri oluşturucu oluşturur. Görüntüleri </a:t>
            </a:r>
            <a:r>
              <a:rPr lang="tr-TR" b="0" i="0" dirty="0" err="1">
                <a:solidFill>
                  <a:srgbClr val="ECECEC"/>
                </a:solidFill>
                <a:effectLst/>
                <a:highlight>
                  <a:srgbClr val="212121"/>
                </a:highlight>
                <a:latin typeface="Söhne"/>
              </a:rPr>
              <a:t>test_dir</a:t>
            </a:r>
            <a:r>
              <a:rPr lang="tr-TR" b="0" i="0" dirty="0">
                <a:solidFill>
                  <a:srgbClr val="ECECEC"/>
                </a:solidFill>
                <a:effectLst/>
                <a:highlight>
                  <a:srgbClr val="212121"/>
                </a:highlight>
                <a:latin typeface="Söhne"/>
              </a:rPr>
              <a:t> dizininden alır, boyutlarını (150, 150) olarak ayarlar, 32'lik partiler halinde işler ve ikili sınıflandırma modunda etiketler.</a:t>
            </a:r>
          </a:p>
          <a:p>
            <a:endParaRPr lang="tr-TR" dirty="0"/>
          </a:p>
        </p:txBody>
      </p:sp>
    </p:spTree>
    <p:extLst>
      <p:ext uri="{BB962C8B-B14F-4D97-AF65-F5344CB8AC3E}">
        <p14:creationId xmlns:p14="http://schemas.microsoft.com/office/powerpoint/2010/main" val="2878334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a:xfrm>
            <a:off x="381000" y="685800"/>
            <a:ext cx="6096000" cy="3429000"/>
          </a:xfrm>
        </p:spPr>
      </p:sp>
      <p:sp>
        <p:nvSpPr>
          <p:cNvPr id="3" name="Not Yer Tutucusu 2"/>
          <p:cNvSpPr>
            <a:spLocks noGrp="1"/>
          </p:cNvSpPr>
          <p:nvPr>
            <p:ph type="body" idx="1"/>
          </p:nvPr>
        </p:nvSpPr>
        <p:spPr/>
        <p:txBody>
          <a:bodyPr/>
          <a:lstStyle/>
          <a:p>
            <a:pPr algn="l">
              <a:buFont typeface="Arial" panose="020B0604020202020204" pitchFamily="34" charset="0"/>
              <a:buChar char="•"/>
            </a:pPr>
            <a:r>
              <a:rPr lang="tr-TR" b="0" i="0" dirty="0" err="1">
                <a:solidFill>
                  <a:srgbClr val="ECECEC"/>
                </a:solidFill>
                <a:effectLst/>
                <a:highlight>
                  <a:srgbClr val="212121"/>
                </a:highlight>
                <a:latin typeface="Söhne"/>
              </a:rPr>
              <a:t>Input</a:t>
            </a:r>
            <a:r>
              <a:rPr lang="tr-TR" b="0" i="0" dirty="0">
                <a:solidFill>
                  <a:srgbClr val="ECECEC"/>
                </a:solidFill>
                <a:effectLst/>
                <a:highlight>
                  <a:srgbClr val="212121"/>
                </a:highlight>
                <a:latin typeface="Söhne"/>
              </a:rPr>
              <a:t>(</a:t>
            </a:r>
            <a:r>
              <a:rPr lang="tr-TR" b="0" i="0" dirty="0" err="1">
                <a:solidFill>
                  <a:srgbClr val="ECECEC"/>
                </a:solidFill>
                <a:effectLst/>
                <a:highlight>
                  <a:srgbClr val="212121"/>
                </a:highlight>
                <a:latin typeface="Söhne"/>
              </a:rPr>
              <a:t>shape</a:t>
            </a:r>
            <a:r>
              <a:rPr lang="tr-TR" b="0" i="0" dirty="0">
                <a:solidFill>
                  <a:srgbClr val="ECECEC"/>
                </a:solidFill>
                <a:effectLst/>
                <a:highlight>
                  <a:srgbClr val="212121"/>
                </a:highlight>
                <a:latin typeface="Söhne"/>
              </a:rPr>
              <a:t>=(150, 150, 3)): Girdi katmanı, 150x150 piksel boyutunda ve 3 renk kanalına (RGB) sahip görüntüleri alır.</a:t>
            </a:r>
          </a:p>
          <a:p>
            <a:pPr algn="l">
              <a:buFont typeface="Arial" panose="020B0604020202020204" pitchFamily="34" charset="0"/>
              <a:buChar char="•"/>
            </a:pPr>
            <a:r>
              <a:rPr lang="tr-TR" b="0" i="0" dirty="0">
                <a:solidFill>
                  <a:srgbClr val="ECECEC"/>
                </a:solidFill>
                <a:effectLst/>
                <a:highlight>
                  <a:srgbClr val="212121"/>
                </a:highlight>
                <a:latin typeface="Söhne"/>
              </a:rPr>
              <a:t>Conv2D(32, (3, 3), </a:t>
            </a:r>
            <a:r>
              <a:rPr lang="tr-TR" b="0" i="0" dirty="0" err="1">
                <a:solidFill>
                  <a:srgbClr val="ECECEC"/>
                </a:solidFill>
                <a:effectLst/>
                <a:highlight>
                  <a:srgbClr val="212121"/>
                </a:highlight>
                <a:latin typeface="Söhne"/>
              </a:rPr>
              <a:t>activation</a:t>
            </a:r>
            <a:r>
              <a:rPr lang="tr-TR" b="0" i="0" dirty="0">
                <a:solidFill>
                  <a:srgbClr val="ECECEC"/>
                </a:solidFill>
                <a:effectLst/>
                <a:highlight>
                  <a:srgbClr val="212121"/>
                </a:highlight>
                <a:latin typeface="Söhne"/>
              </a:rPr>
              <a:t>='</a:t>
            </a:r>
            <a:r>
              <a:rPr lang="tr-TR" b="0" i="0" dirty="0" err="1">
                <a:solidFill>
                  <a:srgbClr val="ECECEC"/>
                </a:solidFill>
                <a:effectLst/>
                <a:highlight>
                  <a:srgbClr val="212121"/>
                </a:highlight>
                <a:latin typeface="Söhne"/>
              </a:rPr>
              <a:t>relu</a:t>
            </a:r>
            <a:r>
              <a:rPr lang="tr-TR" b="0" i="0" dirty="0">
                <a:solidFill>
                  <a:srgbClr val="ECECEC"/>
                </a:solidFill>
                <a:effectLst/>
                <a:highlight>
                  <a:srgbClr val="212121"/>
                </a:highlight>
                <a:latin typeface="Söhne"/>
              </a:rPr>
              <a:t>'): 32 adet 3x3 boyutunda filtre kullanan bir </a:t>
            </a:r>
            <a:r>
              <a:rPr lang="tr-TR" b="0" i="0" dirty="0" err="1">
                <a:solidFill>
                  <a:srgbClr val="ECECEC"/>
                </a:solidFill>
                <a:effectLst/>
                <a:highlight>
                  <a:srgbClr val="212121"/>
                </a:highlight>
                <a:latin typeface="Söhne"/>
              </a:rPr>
              <a:t>evrişim</a:t>
            </a:r>
            <a:r>
              <a:rPr lang="tr-TR" b="0" i="0" dirty="0">
                <a:solidFill>
                  <a:srgbClr val="ECECEC"/>
                </a:solidFill>
                <a:effectLst/>
                <a:highlight>
                  <a:srgbClr val="212121"/>
                </a:highlight>
                <a:latin typeface="Söhne"/>
              </a:rPr>
              <a:t> (</a:t>
            </a:r>
            <a:r>
              <a:rPr lang="tr-TR" b="0" i="0" dirty="0" err="1">
                <a:solidFill>
                  <a:srgbClr val="ECECEC"/>
                </a:solidFill>
                <a:effectLst/>
                <a:highlight>
                  <a:srgbClr val="212121"/>
                </a:highlight>
                <a:latin typeface="Söhne"/>
              </a:rPr>
              <a:t>convolution</a:t>
            </a:r>
            <a:r>
              <a:rPr lang="tr-TR" b="0" i="0" dirty="0">
                <a:solidFill>
                  <a:srgbClr val="ECECEC"/>
                </a:solidFill>
                <a:effectLst/>
                <a:highlight>
                  <a:srgbClr val="212121"/>
                </a:highlight>
                <a:latin typeface="Söhne"/>
              </a:rPr>
              <a:t>) katmanı, </a:t>
            </a:r>
            <a:r>
              <a:rPr lang="tr-TR" b="0" i="0" dirty="0" err="1">
                <a:solidFill>
                  <a:srgbClr val="ECECEC"/>
                </a:solidFill>
                <a:effectLst/>
                <a:highlight>
                  <a:srgbClr val="212121"/>
                </a:highlight>
                <a:latin typeface="Söhne"/>
              </a:rPr>
              <a:t>ReLU</a:t>
            </a:r>
            <a:r>
              <a:rPr lang="tr-TR" b="0" i="0" dirty="0">
                <a:solidFill>
                  <a:srgbClr val="ECECEC"/>
                </a:solidFill>
                <a:effectLst/>
                <a:highlight>
                  <a:srgbClr val="212121"/>
                </a:highlight>
                <a:latin typeface="Söhne"/>
              </a:rPr>
              <a:t> aktivasyon fonksiyonu ile.</a:t>
            </a:r>
          </a:p>
          <a:p>
            <a:pPr algn="l">
              <a:buFont typeface="Arial" panose="020B0604020202020204" pitchFamily="34" charset="0"/>
              <a:buChar char="•"/>
            </a:pPr>
            <a:r>
              <a:rPr lang="tr-TR" b="0" i="0" dirty="0">
                <a:solidFill>
                  <a:srgbClr val="ECECEC"/>
                </a:solidFill>
                <a:effectLst/>
                <a:highlight>
                  <a:srgbClr val="212121"/>
                </a:highlight>
                <a:latin typeface="Söhne"/>
              </a:rPr>
              <a:t>MaxPooling2D((2, 2)): 2x2 boyutunda bir maksimum havuzlama (</a:t>
            </a:r>
            <a:r>
              <a:rPr lang="tr-TR" b="0" i="0" dirty="0" err="1">
                <a:solidFill>
                  <a:srgbClr val="ECECEC"/>
                </a:solidFill>
                <a:effectLst/>
                <a:highlight>
                  <a:srgbClr val="212121"/>
                </a:highlight>
                <a:latin typeface="Söhne"/>
              </a:rPr>
              <a:t>max</a:t>
            </a:r>
            <a:r>
              <a:rPr lang="tr-TR" b="0" i="0" dirty="0">
                <a:solidFill>
                  <a:srgbClr val="ECECEC"/>
                </a:solidFill>
                <a:effectLst/>
                <a:highlight>
                  <a:srgbClr val="212121"/>
                </a:highlight>
                <a:latin typeface="Söhne"/>
              </a:rPr>
              <a:t> </a:t>
            </a:r>
            <a:r>
              <a:rPr lang="tr-TR" b="0" i="0" dirty="0" err="1">
                <a:solidFill>
                  <a:srgbClr val="ECECEC"/>
                </a:solidFill>
                <a:effectLst/>
                <a:highlight>
                  <a:srgbClr val="212121"/>
                </a:highlight>
                <a:latin typeface="Söhne"/>
              </a:rPr>
              <a:t>pooling</a:t>
            </a:r>
            <a:r>
              <a:rPr lang="tr-TR" b="0" i="0" dirty="0">
                <a:solidFill>
                  <a:srgbClr val="ECECEC"/>
                </a:solidFill>
                <a:effectLst/>
                <a:highlight>
                  <a:srgbClr val="212121"/>
                </a:highlight>
                <a:latin typeface="Söhne"/>
              </a:rPr>
              <a:t>) katmanı, uzaysal boyutları yarıya indirir.</a:t>
            </a:r>
          </a:p>
          <a:p>
            <a:pPr algn="l">
              <a:buFont typeface="Arial" panose="020B0604020202020204" pitchFamily="34" charset="0"/>
              <a:buChar char="•"/>
            </a:pPr>
            <a:r>
              <a:rPr lang="tr-TR" b="0" i="0" dirty="0">
                <a:solidFill>
                  <a:srgbClr val="ECECEC"/>
                </a:solidFill>
                <a:effectLst/>
                <a:highlight>
                  <a:srgbClr val="212121"/>
                </a:highlight>
                <a:latin typeface="Söhne"/>
              </a:rPr>
              <a:t>Conv2D(64, (3, 3), </a:t>
            </a:r>
            <a:r>
              <a:rPr lang="tr-TR" b="0" i="0" dirty="0" err="1">
                <a:solidFill>
                  <a:srgbClr val="ECECEC"/>
                </a:solidFill>
                <a:effectLst/>
                <a:highlight>
                  <a:srgbClr val="212121"/>
                </a:highlight>
                <a:latin typeface="Söhne"/>
              </a:rPr>
              <a:t>activation</a:t>
            </a:r>
            <a:r>
              <a:rPr lang="tr-TR" b="0" i="0" dirty="0">
                <a:solidFill>
                  <a:srgbClr val="ECECEC"/>
                </a:solidFill>
                <a:effectLst/>
                <a:highlight>
                  <a:srgbClr val="212121"/>
                </a:highlight>
                <a:latin typeface="Söhne"/>
              </a:rPr>
              <a:t>='</a:t>
            </a:r>
            <a:r>
              <a:rPr lang="tr-TR" b="0" i="0" dirty="0" err="1">
                <a:solidFill>
                  <a:srgbClr val="ECECEC"/>
                </a:solidFill>
                <a:effectLst/>
                <a:highlight>
                  <a:srgbClr val="212121"/>
                </a:highlight>
                <a:latin typeface="Söhne"/>
              </a:rPr>
              <a:t>relu</a:t>
            </a:r>
            <a:r>
              <a:rPr lang="tr-TR" b="0" i="0" dirty="0">
                <a:solidFill>
                  <a:srgbClr val="ECECEC"/>
                </a:solidFill>
                <a:effectLst/>
                <a:highlight>
                  <a:srgbClr val="212121"/>
                </a:highlight>
                <a:latin typeface="Söhne"/>
              </a:rPr>
              <a:t>'): 64 filtre kullanan bir </a:t>
            </a:r>
            <a:r>
              <a:rPr lang="tr-TR" b="0" i="0" dirty="0" err="1">
                <a:solidFill>
                  <a:srgbClr val="ECECEC"/>
                </a:solidFill>
                <a:effectLst/>
                <a:highlight>
                  <a:srgbClr val="212121"/>
                </a:highlight>
                <a:latin typeface="Söhne"/>
              </a:rPr>
              <a:t>evrişim</a:t>
            </a:r>
            <a:r>
              <a:rPr lang="tr-TR" b="0" i="0" dirty="0">
                <a:solidFill>
                  <a:srgbClr val="ECECEC"/>
                </a:solidFill>
                <a:effectLst/>
                <a:highlight>
                  <a:srgbClr val="212121"/>
                </a:highlight>
                <a:latin typeface="Söhne"/>
              </a:rPr>
              <a:t> katmanı, </a:t>
            </a:r>
            <a:r>
              <a:rPr lang="tr-TR" b="0" i="0" dirty="0" err="1">
                <a:solidFill>
                  <a:srgbClr val="ECECEC"/>
                </a:solidFill>
                <a:effectLst/>
                <a:highlight>
                  <a:srgbClr val="212121"/>
                </a:highlight>
                <a:latin typeface="Söhne"/>
              </a:rPr>
              <a:t>ReLU</a:t>
            </a:r>
            <a:r>
              <a:rPr lang="tr-TR" b="0" i="0" dirty="0">
                <a:solidFill>
                  <a:srgbClr val="ECECEC"/>
                </a:solidFill>
                <a:effectLst/>
                <a:highlight>
                  <a:srgbClr val="212121"/>
                </a:highlight>
                <a:latin typeface="Söhne"/>
              </a:rPr>
              <a:t> aktivasyon fonksiyonu ile.</a:t>
            </a:r>
          </a:p>
          <a:p>
            <a:pPr algn="l">
              <a:buFont typeface="Arial" panose="020B0604020202020204" pitchFamily="34" charset="0"/>
              <a:buChar char="•"/>
            </a:pPr>
            <a:r>
              <a:rPr lang="tr-TR" b="0" i="0" dirty="0">
                <a:solidFill>
                  <a:srgbClr val="ECECEC"/>
                </a:solidFill>
                <a:effectLst/>
                <a:highlight>
                  <a:srgbClr val="212121"/>
                </a:highlight>
                <a:latin typeface="Söhne"/>
              </a:rPr>
              <a:t>MaxPooling2D((2, 2)): 2x2 boyutunda bir maksimum havuzlama katmanı.</a:t>
            </a:r>
          </a:p>
          <a:p>
            <a:pPr algn="l">
              <a:buFont typeface="Arial" panose="020B0604020202020204" pitchFamily="34" charset="0"/>
              <a:buChar char="•"/>
            </a:pPr>
            <a:r>
              <a:rPr lang="tr-TR" b="0" i="0" dirty="0">
                <a:solidFill>
                  <a:srgbClr val="ECECEC"/>
                </a:solidFill>
                <a:effectLst/>
                <a:highlight>
                  <a:srgbClr val="212121"/>
                </a:highlight>
                <a:latin typeface="Söhne"/>
              </a:rPr>
              <a:t>Conv2D(128, (3, 3), </a:t>
            </a:r>
            <a:r>
              <a:rPr lang="tr-TR" b="0" i="0" dirty="0" err="1">
                <a:solidFill>
                  <a:srgbClr val="ECECEC"/>
                </a:solidFill>
                <a:effectLst/>
                <a:highlight>
                  <a:srgbClr val="212121"/>
                </a:highlight>
                <a:latin typeface="Söhne"/>
              </a:rPr>
              <a:t>activation</a:t>
            </a:r>
            <a:r>
              <a:rPr lang="tr-TR" b="0" i="0" dirty="0">
                <a:solidFill>
                  <a:srgbClr val="ECECEC"/>
                </a:solidFill>
                <a:effectLst/>
                <a:highlight>
                  <a:srgbClr val="212121"/>
                </a:highlight>
                <a:latin typeface="Söhne"/>
              </a:rPr>
              <a:t>='</a:t>
            </a:r>
            <a:r>
              <a:rPr lang="tr-TR" b="0" i="0" dirty="0" err="1">
                <a:solidFill>
                  <a:srgbClr val="ECECEC"/>
                </a:solidFill>
                <a:effectLst/>
                <a:highlight>
                  <a:srgbClr val="212121"/>
                </a:highlight>
                <a:latin typeface="Söhne"/>
              </a:rPr>
              <a:t>relu</a:t>
            </a:r>
            <a:r>
              <a:rPr lang="tr-TR" b="0" i="0" dirty="0">
                <a:solidFill>
                  <a:srgbClr val="ECECEC"/>
                </a:solidFill>
                <a:effectLst/>
                <a:highlight>
                  <a:srgbClr val="212121"/>
                </a:highlight>
                <a:latin typeface="Söhne"/>
              </a:rPr>
              <a:t>'): 128 filtre kullanan bir </a:t>
            </a:r>
            <a:r>
              <a:rPr lang="tr-TR" b="0" i="0" dirty="0" err="1">
                <a:solidFill>
                  <a:srgbClr val="ECECEC"/>
                </a:solidFill>
                <a:effectLst/>
                <a:highlight>
                  <a:srgbClr val="212121"/>
                </a:highlight>
                <a:latin typeface="Söhne"/>
              </a:rPr>
              <a:t>evrişim</a:t>
            </a:r>
            <a:r>
              <a:rPr lang="tr-TR" b="0" i="0" dirty="0">
                <a:solidFill>
                  <a:srgbClr val="ECECEC"/>
                </a:solidFill>
                <a:effectLst/>
                <a:highlight>
                  <a:srgbClr val="212121"/>
                </a:highlight>
                <a:latin typeface="Söhne"/>
              </a:rPr>
              <a:t> katmanı, </a:t>
            </a:r>
            <a:r>
              <a:rPr lang="tr-TR" b="0" i="0" dirty="0" err="1">
                <a:solidFill>
                  <a:srgbClr val="ECECEC"/>
                </a:solidFill>
                <a:effectLst/>
                <a:highlight>
                  <a:srgbClr val="212121"/>
                </a:highlight>
                <a:latin typeface="Söhne"/>
              </a:rPr>
              <a:t>ReLU</a:t>
            </a:r>
            <a:r>
              <a:rPr lang="tr-TR" b="0" i="0" dirty="0">
                <a:solidFill>
                  <a:srgbClr val="ECECEC"/>
                </a:solidFill>
                <a:effectLst/>
                <a:highlight>
                  <a:srgbClr val="212121"/>
                </a:highlight>
                <a:latin typeface="Söhne"/>
              </a:rPr>
              <a:t> aktivasyon fonksiyonu ile.</a:t>
            </a:r>
          </a:p>
          <a:p>
            <a:pPr algn="l">
              <a:buFont typeface="Arial" panose="020B0604020202020204" pitchFamily="34" charset="0"/>
              <a:buChar char="•"/>
            </a:pPr>
            <a:r>
              <a:rPr lang="tr-TR" b="0" i="0" dirty="0">
                <a:solidFill>
                  <a:srgbClr val="ECECEC"/>
                </a:solidFill>
                <a:effectLst/>
                <a:highlight>
                  <a:srgbClr val="212121"/>
                </a:highlight>
                <a:latin typeface="Söhne"/>
              </a:rPr>
              <a:t>MaxPooling2D((2, 2)): 2x2 boyutunda bir maksimum havuzlama katmanı.</a:t>
            </a:r>
          </a:p>
          <a:p>
            <a:pPr algn="l">
              <a:buFont typeface="Arial" panose="020B0604020202020204" pitchFamily="34" charset="0"/>
              <a:buChar char="•"/>
            </a:pPr>
            <a:r>
              <a:rPr lang="tr-TR" b="0" i="0" dirty="0" err="1">
                <a:solidFill>
                  <a:srgbClr val="ECECEC"/>
                </a:solidFill>
                <a:effectLst/>
                <a:highlight>
                  <a:srgbClr val="212121"/>
                </a:highlight>
                <a:latin typeface="Söhne"/>
              </a:rPr>
              <a:t>Flatten</a:t>
            </a:r>
            <a:r>
              <a:rPr lang="tr-TR" b="0" i="0" dirty="0">
                <a:solidFill>
                  <a:srgbClr val="ECECEC"/>
                </a:solidFill>
                <a:effectLst/>
                <a:highlight>
                  <a:srgbClr val="212121"/>
                </a:highlight>
                <a:latin typeface="Söhne"/>
              </a:rPr>
              <a:t>(): Çok boyutlu çıktıyı tek boyutlu bir vektöre dönüştürür.</a:t>
            </a:r>
          </a:p>
          <a:p>
            <a:pPr algn="l">
              <a:buFont typeface="Arial" panose="020B0604020202020204" pitchFamily="34" charset="0"/>
              <a:buChar char="•"/>
            </a:pPr>
            <a:r>
              <a:rPr lang="tr-TR" b="0" i="0" dirty="0">
                <a:solidFill>
                  <a:srgbClr val="ECECEC"/>
                </a:solidFill>
                <a:effectLst/>
                <a:highlight>
                  <a:srgbClr val="212121"/>
                </a:highlight>
                <a:latin typeface="Söhne"/>
              </a:rPr>
              <a:t>Dense(512, </a:t>
            </a:r>
            <a:r>
              <a:rPr lang="tr-TR" b="0" i="0" dirty="0" err="1">
                <a:solidFill>
                  <a:srgbClr val="ECECEC"/>
                </a:solidFill>
                <a:effectLst/>
                <a:highlight>
                  <a:srgbClr val="212121"/>
                </a:highlight>
                <a:latin typeface="Söhne"/>
              </a:rPr>
              <a:t>activation</a:t>
            </a:r>
            <a:r>
              <a:rPr lang="tr-TR" b="0" i="0" dirty="0">
                <a:solidFill>
                  <a:srgbClr val="ECECEC"/>
                </a:solidFill>
                <a:effectLst/>
                <a:highlight>
                  <a:srgbClr val="212121"/>
                </a:highlight>
                <a:latin typeface="Söhne"/>
              </a:rPr>
              <a:t>='</a:t>
            </a:r>
            <a:r>
              <a:rPr lang="tr-TR" b="0" i="0" dirty="0" err="1">
                <a:solidFill>
                  <a:srgbClr val="ECECEC"/>
                </a:solidFill>
                <a:effectLst/>
                <a:highlight>
                  <a:srgbClr val="212121"/>
                </a:highlight>
                <a:latin typeface="Söhne"/>
              </a:rPr>
              <a:t>relu</a:t>
            </a:r>
            <a:r>
              <a:rPr lang="tr-TR" b="0" i="0" dirty="0">
                <a:solidFill>
                  <a:srgbClr val="ECECEC"/>
                </a:solidFill>
                <a:effectLst/>
                <a:highlight>
                  <a:srgbClr val="212121"/>
                </a:highlight>
                <a:latin typeface="Söhne"/>
              </a:rPr>
              <a:t>'): 512 nöronlu tam bağlantılı (dense) katman, </a:t>
            </a:r>
            <a:r>
              <a:rPr lang="tr-TR" b="0" i="0" dirty="0" err="1">
                <a:solidFill>
                  <a:srgbClr val="ECECEC"/>
                </a:solidFill>
                <a:effectLst/>
                <a:highlight>
                  <a:srgbClr val="212121"/>
                </a:highlight>
                <a:latin typeface="Söhne"/>
              </a:rPr>
              <a:t>ReLU</a:t>
            </a:r>
            <a:r>
              <a:rPr lang="tr-TR" b="0" i="0" dirty="0">
                <a:solidFill>
                  <a:srgbClr val="ECECEC"/>
                </a:solidFill>
                <a:effectLst/>
                <a:highlight>
                  <a:srgbClr val="212121"/>
                </a:highlight>
                <a:latin typeface="Söhne"/>
              </a:rPr>
              <a:t> aktivasyon fonksiyonu ile.</a:t>
            </a:r>
          </a:p>
          <a:p>
            <a:pPr algn="l">
              <a:buFont typeface="Arial" panose="020B0604020202020204" pitchFamily="34" charset="0"/>
              <a:buChar char="•"/>
            </a:pPr>
            <a:r>
              <a:rPr lang="tr-TR" b="0" i="0" dirty="0" err="1">
                <a:solidFill>
                  <a:srgbClr val="ECECEC"/>
                </a:solidFill>
                <a:effectLst/>
                <a:highlight>
                  <a:srgbClr val="212121"/>
                </a:highlight>
                <a:latin typeface="Söhne"/>
              </a:rPr>
              <a:t>Dropout</a:t>
            </a:r>
            <a:r>
              <a:rPr lang="tr-TR" b="0" i="0" dirty="0">
                <a:solidFill>
                  <a:srgbClr val="ECECEC"/>
                </a:solidFill>
                <a:effectLst/>
                <a:highlight>
                  <a:srgbClr val="212121"/>
                </a:highlight>
                <a:latin typeface="Söhne"/>
              </a:rPr>
              <a:t>(0.5): %50 oranında </a:t>
            </a:r>
            <a:r>
              <a:rPr lang="tr-TR" b="0" i="0" dirty="0" err="1">
                <a:solidFill>
                  <a:srgbClr val="ECECEC"/>
                </a:solidFill>
                <a:effectLst/>
                <a:highlight>
                  <a:srgbClr val="212121"/>
                </a:highlight>
                <a:latin typeface="Söhne"/>
              </a:rPr>
              <a:t>dropout</a:t>
            </a:r>
            <a:r>
              <a:rPr lang="tr-TR" b="0" i="0" dirty="0">
                <a:solidFill>
                  <a:srgbClr val="ECECEC"/>
                </a:solidFill>
                <a:effectLst/>
                <a:highlight>
                  <a:srgbClr val="212121"/>
                </a:highlight>
                <a:latin typeface="Söhne"/>
              </a:rPr>
              <a:t> uygulayarak aşırı öğrenmeyi (</a:t>
            </a:r>
            <a:r>
              <a:rPr lang="tr-TR" b="0" i="0" dirty="0" err="1">
                <a:solidFill>
                  <a:srgbClr val="ECECEC"/>
                </a:solidFill>
                <a:effectLst/>
                <a:highlight>
                  <a:srgbClr val="212121"/>
                </a:highlight>
                <a:latin typeface="Söhne"/>
              </a:rPr>
              <a:t>overfitting</a:t>
            </a:r>
            <a:r>
              <a:rPr lang="tr-TR" b="0" i="0" dirty="0">
                <a:solidFill>
                  <a:srgbClr val="ECECEC"/>
                </a:solidFill>
                <a:effectLst/>
                <a:highlight>
                  <a:srgbClr val="212121"/>
                </a:highlight>
                <a:latin typeface="Söhne"/>
              </a:rPr>
              <a:t>) önler.</a:t>
            </a:r>
          </a:p>
          <a:p>
            <a:pPr algn="l">
              <a:buFont typeface="Arial" panose="020B0604020202020204" pitchFamily="34" charset="0"/>
              <a:buChar char="•"/>
            </a:pPr>
            <a:r>
              <a:rPr lang="tr-TR" b="0" i="0" dirty="0">
                <a:solidFill>
                  <a:srgbClr val="ECECEC"/>
                </a:solidFill>
                <a:effectLst/>
                <a:highlight>
                  <a:srgbClr val="212121"/>
                </a:highlight>
                <a:latin typeface="Söhne"/>
              </a:rPr>
              <a:t>Dense(1, </a:t>
            </a:r>
            <a:r>
              <a:rPr lang="tr-TR" b="0" i="0" dirty="0" err="1">
                <a:solidFill>
                  <a:srgbClr val="ECECEC"/>
                </a:solidFill>
                <a:effectLst/>
                <a:highlight>
                  <a:srgbClr val="212121"/>
                </a:highlight>
                <a:latin typeface="Söhne"/>
              </a:rPr>
              <a:t>activation</a:t>
            </a:r>
            <a:r>
              <a:rPr lang="tr-TR" b="0" i="0" dirty="0">
                <a:solidFill>
                  <a:srgbClr val="ECECEC"/>
                </a:solidFill>
                <a:effectLst/>
                <a:highlight>
                  <a:srgbClr val="212121"/>
                </a:highlight>
                <a:latin typeface="Söhne"/>
              </a:rPr>
              <a:t>='sigmoid'): 1 nöronlu tam bağlantılı katman, sigmoid aktivasyon fonksiyonu ile. Bu, ikili sınıflandırma çıktısı sağlar (örneğin, pozitif veya negatif).</a:t>
            </a:r>
          </a:p>
          <a:p>
            <a:br>
              <a:rPr lang="tr-TR" dirty="0"/>
            </a:br>
            <a:endParaRPr lang="tr-TR" dirty="0"/>
          </a:p>
        </p:txBody>
      </p:sp>
    </p:spTree>
    <p:extLst>
      <p:ext uri="{BB962C8B-B14F-4D97-AF65-F5344CB8AC3E}">
        <p14:creationId xmlns:p14="http://schemas.microsoft.com/office/powerpoint/2010/main" val="331686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Başlık Metni"/>
          <p:cNvSpPr txBox="1">
            <a:spLocks noGrp="1"/>
          </p:cNvSpPr>
          <p:nvPr>
            <p:ph type="title"/>
          </p:nvPr>
        </p:nvSpPr>
        <p:spPr>
          <a:xfrm>
            <a:off x="731520" y="110489"/>
            <a:ext cx="13167361" cy="18097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r>
              <a:t>Başlık Metni</a:t>
            </a:r>
          </a:p>
        </p:txBody>
      </p:sp>
      <p:sp>
        <p:nvSpPr>
          <p:cNvPr id="3" name="Gövde Düzeyi Bir…"/>
          <p:cNvSpPr txBox="1">
            <a:spLocks noGrp="1"/>
          </p:cNvSpPr>
          <p:nvPr>
            <p:ph type="body" idx="1"/>
          </p:nvPr>
        </p:nvSpPr>
        <p:spPr>
          <a:xfrm>
            <a:off x="731520" y="1920239"/>
            <a:ext cx="13167361" cy="6309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t>Gövde Düzeyi Bir</a:t>
            </a:r>
          </a:p>
          <a:p>
            <a:pPr lvl="1"/>
            <a:r>
              <a:t>Gövde Düzeyi İki</a:t>
            </a:r>
          </a:p>
          <a:p>
            <a:pPr lvl="2"/>
            <a:r>
              <a:t>Gövde Düzeyi Üç</a:t>
            </a:r>
          </a:p>
          <a:p>
            <a:pPr lvl="3"/>
            <a:r>
              <a:t>Gövde Düzeyi Dört</a:t>
            </a:r>
          </a:p>
          <a:p>
            <a:pPr lvl="4"/>
            <a:r>
              <a:t>Gövde Düzeyi Beş</a:t>
            </a:r>
          </a:p>
        </p:txBody>
      </p:sp>
      <p:sp>
        <p:nvSpPr>
          <p:cNvPr id="4" name="Slayt Numarası"/>
          <p:cNvSpPr txBox="1">
            <a:spLocks noGrp="1"/>
          </p:cNvSpPr>
          <p:nvPr>
            <p:ph type="sldNum" sz="quarter" idx="2"/>
          </p:nvPr>
        </p:nvSpPr>
        <p:spPr>
          <a:xfrm>
            <a:off x="7071359" y="7408545"/>
            <a:ext cx="3413761" cy="438150"/>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21" name="Shape 0"/>
          <p:cNvSpPr/>
          <p:nvPr/>
        </p:nvSpPr>
        <p:spPr>
          <a:xfrm>
            <a:off x="0" y="0"/>
            <a:ext cx="14630400" cy="8229600"/>
          </a:xfrm>
          <a:prstGeom prst="rect">
            <a:avLst/>
          </a:prstGeom>
          <a:solidFill>
            <a:srgbClr val="00002E">
              <a:alpha val="75000"/>
            </a:srgbClr>
          </a:solidFill>
          <a:ln w="12700">
            <a:miter lim="400000"/>
          </a:ln>
        </p:spPr>
        <p:txBody>
          <a:bodyPr lIns="45719" rIns="45719"/>
          <a:lstStyle/>
          <a:p>
            <a:endParaRPr/>
          </a:p>
        </p:txBody>
      </p:sp>
      <p:pic>
        <p:nvPicPr>
          <p:cNvPr id="22" name="Image 1" descr="Image 1"/>
          <p:cNvPicPr>
            <a:picLocks noChangeAspect="1"/>
          </p:cNvPicPr>
          <p:nvPr/>
        </p:nvPicPr>
        <p:blipFill>
          <a:blip r:embed="rId3"/>
          <a:stretch>
            <a:fillRect/>
          </a:stretch>
        </p:blipFill>
        <p:spPr>
          <a:xfrm>
            <a:off x="-7621" y="0"/>
            <a:ext cx="5486401" cy="8229600"/>
          </a:xfrm>
          <a:prstGeom prst="rect">
            <a:avLst/>
          </a:prstGeom>
          <a:ln w="12700">
            <a:miter lim="400000"/>
          </a:ln>
        </p:spPr>
      </p:pic>
      <p:sp>
        <p:nvSpPr>
          <p:cNvPr id="23" name="Text 1"/>
          <p:cNvSpPr txBox="1"/>
          <p:nvPr/>
        </p:nvSpPr>
        <p:spPr>
          <a:xfrm>
            <a:off x="6365319" y="1480660"/>
            <a:ext cx="7386162" cy="29336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7500"/>
              </a:lnSpc>
              <a:defRPr sz="6000" b="1">
                <a:solidFill>
                  <a:srgbClr val="FFFFFF"/>
                </a:solidFill>
                <a:latin typeface="Nunito"/>
                <a:ea typeface="Nunito"/>
                <a:cs typeface="Nunito"/>
                <a:sym typeface="Nunito"/>
              </a:defRPr>
            </a:lvl1pPr>
          </a:lstStyle>
          <a:p>
            <a:r>
              <a:t>Akciğer Röntgen Görüntülerinde Pneumonia Tespiti</a:t>
            </a:r>
          </a:p>
        </p:txBody>
      </p:sp>
      <p:sp>
        <p:nvSpPr>
          <p:cNvPr id="24" name="Text 2"/>
          <p:cNvSpPr txBox="1"/>
          <p:nvPr/>
        </p:nvSpPr>
        <p:spPr>
          <a:xfrm>
            <a:off x="6365319" y="4688561"/>
            <a:ext cx="7386162" cy="14540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t> Akciğer röntgen görüntüleri, sağlık uzmanlarının Pneumonia gibi solunum yolu hastalıklarını tespit etmelerinde kritik bir rol oynar. Bu görüntüler, akciğerlerdeki anormal değişiklikleri net bir şekilde göstererek doktorlara hızlı ve doğru tanı koyma imkanı sunar.</a:t>
            </a:r>
          </a:p>
        </p:txBody>
      </p:sp>
      <p:sp>
        <p:nvSpPr>
          <p:cNvPr id="25" name="Text 2"/>
          <p:cNvSpPr txBox="1"/>
          <p:nvPr/>
        </p:nvSpPr>
        <p:spPr>
          <a:xfrm>
            <a:off x="6365319" y="6170966"/>
            <a:ext cx="7386162" cy="11111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2700"/>
              </a:lnSpc>
              <a:defRPr sz="1700">
                <a:solidFill>
                  <a:srgbClr val="FFFFFF"/>
                </a:solidFill>
                <a:latin typeface="PT Sans"/>
                <a:ea typeface="PT Sans"/>
                <a:cs typeface="PT Sans"/>
                <a:sym typeface="PT Sans"/>
              </a:defRPr>
            </a:pPr>
            <a:r>
              <a:t>Enescan AKYÜZ.      203405011  </a:t>
            </a:r>
          </a:p>
          <a:p>
            <a:pPr>
              <a:lnSpc>
                <a:spcPts val="2700"/>
              </a:lnSpc>
              <a:defRPr sz="1700">
                <a:solidFill>
                  <a:srgbClr val="FFFFFF"/>
                </a:solidFill>
                <a:latin typeface="PT Sans"/>
                <a:ea typeface="PT Sans"/>
                <a:cs typeface="PT Sans"/>
                <a:sym typeface="PT Sans"/>
              </a:defRPr>
            </a:pPr>
            <a:r>
              <a:t>Ali KİRAZ                 203405045</a:t>
            </a:r>
          </a:p>
          <a:p>
            <a:pPr>
              <a:lnSpc>
                <a:spcPts val="2700"/>
              </a:lnSpc>
              <a:defRPr sz="1700">
                <a:solidFill>
                  <a:srgbClr val="FFFFFF"/>
                </a:solidFill>
                <a:latin typeface="PT Sans"/>
                <a:ea typeface="PT Sans"/>
                <a:cs typeface="PT Sans"/>
                <a:sym typeface="PT Sans"/>
              </a:defRPr>
            </a:pPr>
            <a:r>
              <a:t>Deniz ULUCAN        203405067</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 name="Image 0" descr="Image 0"/>
          <p:cNvPicPr>
            <a:picLocks noChangeAspect="1"/>
          </p:cNvPicPr>
          <p:nvPr/>
        </p:nvPicPr>
        <p:blipFill>
          <a:blip r:embed="rId3"/>
          <a:stretch>
            <a:fillRect/>
          </a:stretch>
        </p:blipFill>
        <p:spPr>
          <a:xfrm>
            <a:off x="0" y="0"/>
            <a:ext cx="14630400" cy="8229600"/>
          </a:xfrm>
          <a:prstGeom prst="rect">
            <a:avLst/>
          </a:prstGeom>
          <a:ln w="12700">
            <a:miter lim="400000"/>
          </a:ln>
        </p:spPr>
      </p:pic>
      <p:pic>
        <p:nvPicPr>
          <p:cNvPr id="134" name="Ekran Resmi 2024-05-20 11.00.45.png" descr="Ekran Resmi 2024-05-20 11.00.45.png"/>
          <p:cNvPicPr>
            <a:picLocks noChangeAspect="1"/>
          </p:cNvPicPr>
          <p:nvPr/>
        </p:nvPicPr>
        <p:blipFill>
          <a:blip r:embed="rId4"/>
          <a:stretch>
            <a:fillRect/>
          </a:stretch>
        </p:blipFill>
        <p:spPr>
          <a:xfrm>
            <a:off x="2803747" y="1610396"/>
            <a:ext cx="9022906" cy="4735260"/>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pic>
        <p:nvPicPr>
          <p:cNvPr id="137" name="Ekran Resmi 2024-05-20 11.00.18.png" descr="Ekran Resmi 2024-05-20 11.00.18.png"/>
          <p:cNvPicPr>
            <a:picLocks noChangeAspect="1"/>
          </p:cNvPicPr>
          <p:nvPr/>
        </p:nvPicPr>
        <p:blipFill>
          <a:blip r:embed="rId3"/>
          <a:stretch>
            <a:fillRect/>
          </a:stretch>
        </p:blipFill>
        <p:spPr>
          <a:xfrm>
            <a:off x="2363428" y="1656225"/>
            <a:ext cx="9903544" cy="4611736"/>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pic>
        <p:nvPicPr>
          <p:cNvPr id="143" name="Ekran Resmi 2024-05-20 11.00.37.png" descr="Ekran Resmi 2024-05-20 11.00.37.png"/>
          <p:cNvPicPr>
            <a:picLocks noChangeAspect="1"/>
          </p:cNvPicPr>
          <p:nvPr/>
        </p:nvPicPr>
        <p:blipFill>
          <a:blip r:embed="rId3"/>
          <a:stretch>
            <a:fillRect/>
          </a:stretch>
        </p:blipFill>
        <p:spPr>
          <a:xfrm>
            <a:off x="1080817" y="3148335"/>
            <a:ext cx="12939084" cy="1932930"/>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Resim 2" descr="röntgen filmi, tıbbi görüntüleme, radyoloji, radyografi içeren bir resim&#10;&#10;Açıklama otomatik olarak oluşturuldu">
            <a:extLst>
              <a:ext uri="{FF2B5EF4-FFF2-40B4-BE49-F238E27FC236}">
                <a16:creationId xmlns:a16="http://schemas.microsoft.com/office/drawing/2014/main" id="{098D38AD-D2F7-6659-8DB5-ADA3AF540A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1598" y="1934029"/>
            <a:ext cx="12507204" cy="4094550"/>
          </a:xfrm>
          <a:prstGeom prst="rect">
            <a:avLst/>
          </a:prstGeom>
        </p:spPr>
      </p:pic>
    </p:spTree>
    <p:extLst>
      <p:ext uri="{BB962C8B-B14F-4D97-AF65-F5344CB8AC3E}">
        <p14:creationId xmlns:p14="http://schemas.microsoft.com/office/powerpoint/2010/main" val="385867038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28" name="Shape 0"/>
          <p:cNvSpPr/>
          <p:nvPr/>
        </p:nvSpPr>
        <p:spPr>
          <a:xfrm>
            <a:off x="0" y="0"/>
            <a:ext cx="14630400" cy="8229600"/>
          </a:xfrm>
          <a:prstGeom prst="rect">
            <a:avLst/>
          </a:prstGeom>
          <a:solidFill>
            <a:srgbClr val="00002E">
              <a:alpha val="75000"/>
            </a:srgbClr>
          </a:solidFill>
          <a:ln w="12700">
            <a:miter lim="400000"/>
          </a:ln>
        </p:spPr>
        <p:txBody>
          <a:bodyPr lIns="45719" rIns="45719"/>
          <a:lstStyle/>
          <a:p>
            <a:endParaRPr/>
          </a:p>
        </p:txBody>
      </p:sp>
      <p:pic>
        <p:nvPicPr>
          <p:cNvPr id="29" name="Image 1" descr="Image 1"/>
          <p:cNvPicPr>
            <a:picLocks noChangeAspect="1"/>
          </p:cNvPicPr>
          <p:nvPr/>
        </p:nvPicPr>
        <p:blipFill>
          <a:blip r:embed="rId3"/>
          <a:stretch>
            <a:fillRect/>
          </a:stretch>
        </p:blipFill>
        <p:spPr>
          <a:xfrm>
            <a:off x="-7621" y="0"/>
            <a:ext cx="3657601" cy="8229600"/>
          </a:xfrm>
          <a:prstGeom prst="rect">
            <a:avLst/>
          </a:prstGeom>
          <a:ln w="12700">
            <a:miter lim="400000"/>
          </a:ln>
        </p:spPr>
      </p:pic>
      <p:sp>
        <p:nvSpPr>
          <p:cNvPr id="30" name="Text 1"/>
          <p:cNvSpPr txBox="1"/>
          <p:nvPr/>
        </p:nvSpPr>
        <p:spPr>
          <a:xfrm>
            <a:off x="4536519" y="1871066"/>
            <a:ext cx="4928646" cy="7656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400"/>
              </a:lnSpc>
              <a:defRPr sz="4300" b="1">
                <a:solidFill>
                  <a:srgbClr val="FFFFFF"/>
                </a:solidFill>
                <a:latin typeface="Nunito"/>
                <a:ea typeface="Nunito"/>
                <a:cs typeface="Nunito"/>
                <a:sym typeface="Nunito"/>
              </a:defRPr>
            </a:lvl1pPr>
          </a:lstStyle>
          <a:p>
            <a:r>
              <a:t>Pneumonia Nedir?</a:t>
            </a:r>
          </a:p>
        </p:txBody>
      </p:sp>
      <p:sp>
        <p:nvSpPr>
          <p:cNvPr id="31" name="Shape 2"/>
          <p:cNvSpPr/>
          <p:nvPr/>
        </p:nvSpPr>
        <p:spPr>
          <a:xfrm>
            <a:off x="4490799" y="3072289"/>
            <a:ext cx="499944" cy="499944"/>
          </a:xfrm>
          <a:prstGeom prst="roundRect">
            <a:avLst>
              <a:gd name="adj" fmla="val 50000"/>
            </a:avLst>
          </a:prstGeom>
          <a:solidFill>
            <a:srgbClr val="00002E"/>
          </a:solidFill>
          <a:ln w="22860">
            <a:solidFill>
              <a:srgbClr val="FFFFFF"/>
            </a:solidFill>
          </a:ln>
        </p:spPr>
        <p:txBody>
          <a:bodyPr lIns="45719" rIns="45719"/>
          <a:lstStyle/>
          <a:p>
            <a:endParaRPr/>
          </a:p>
        </p:txBody>
      </p:sp>
      <p:sp>
        <p:nvSpPr>
          <p:cNvPr id="32" name="Text 3"/>
          <p:cNvSpPr txBox="1"/>
          <p:nvPr/>
        </p:nvSpPr>
        <p:spPr>
          <a:xfrm>
            <a:off x="4596820" y="3113961"/>
            <a:ext cx="287783" cy="49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b="1">
                <a:solidFill>
                  <a:srgbClr val="F2B42D"/>
                </a:solidFill>
                <a:latin typeface="Nunito"/>
                <a:ea typeface="Nunito"/>
                <a:cs typeface="Nunito"/>
                <a:sym typeface="Nunito"/>
              </a:defRPr>
            </a:lvl1pPr>
          </a:lstStyle>
          <a:p>
            <a:r>
              <a:t>1</a:t>
            </a:r>
          </a:p>
        </p:txBody>
      </p:sp>
      <p:sp>
        <p:nvSpPr>
          <p:cNvPr id="33" name="Text 4"/>
          <p:cNvSpPr txBox="1"/>
          <p:nvPr/>
        </p:nvSpPr>
        <p:spPr>
          <a:xfrm>
            <a:off x="5258632" y="3148608"/>
            <a:ext cx="948778"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F2B42D"/>
                </a:solidFill>
                <a:latin typeface="Nunito"/>
                <a:ea typeface="Nunito"/>
                <a:cs typeface="Nunito"/>
                <a:sym typeface="Nunito"/>
              </a:defRPr>
            </a:lvl1pPr>
          </a:lstStyle>
          <a:p>
            <a:r>
              <a:t>Nedir?</a:t>
            </a:r>
          </a:p>
        </p:txBody>
      </p:sp>
      <p:sp>
        <p:nvSpPr>
          <p:cNvPr id="34" name="Text 5"/>
          <p:cNvSpPr txBox="1"/>
          <p:nvPr/>
        </p:nvSpPr>
        <p:spPr>
          <a:xfrm>
            <a:off x="5258632" y="3629025"/>
            <a:ext cx="3728562" cy="11111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rPr dirty="0"/>
              <a:t>Pneumonia, </a:t>
            </a:r>
            <a:r>
              <a:rPr dirty="0" err="1"/>
              <a:t>akciğerlerin</a:t>
            </a:r>
            <a:r>
              <a:rPr dirty="0"/>
              <a:t> </a:t>
            </a:r>
            <a:r>
              <a:rPr dirty="0" err="1"/>
              <a:t>iltihaplanması</a:t>
            </a:r>
            <a:r>
              <a:rPr dirty="0"/>
              <a:t> </a:t>
            </a:r>
            <a:r>
              <a:rPr dirty="0" err="1"/>
              <a:t>ve</a:t>
            </a:r>
            <a:r>
              <a:rPr dirty="0"/>
              <a:t> </a:t>
            </a:r>
            <a:r>
              <a:rPr dirty="0" err="1"/>
              <a:t>enfeksiyonu</a:t>
            </a:r>
            <a:r>
              <a:rPr dirty="0"/>
              <a:t> </a:t>
            </a:r>
            <a:r>
              <a:rPr dirty="0" err="1"/>
              <a:t>sonucu</a:t>
            </a:r>
            <a:r>
              <a:rPr dirty="0"/>
              <a:t> </a:t>
            </a:r>
            <a:r>
              <a:rPr dirty="0" err="1"/>
              <a:t>oluşan</a:t>
            </a:r>
            <a:r>
              <a:rPr dirty="0"/>
              <a:t> </a:t>
            </a:r>
            <a:r>
              <a:rPr dirty="0" err="1"/>
              <a:t>bir</a:t>
            </a:r>
            <a:r>
              <a:rPr dirty="0"/>
              <a:t> </a:t>
            </a:r>
            <a:r>
              <a:rPr dirty="0" err="1"/>
              <a:t>solunum</a:t>
            </a:r>
            <a:r>
              <a:rPr dirty="0"/>
              <a:t> </a:t>
            </a:r>
            <a:r>
              <a:rPr dirty="0" err="1"/>
              <a:t>yolu</a:t>
            </a:r>
            <a:r>
              <a:rPr dirty="0"/>
              <a:t> </a:t>
            </a:r>
            <a:r>
              <a:rPr dirty="0" err="1"/>
              <a:t>hastalığıdır</a:t>
            </a:r>
            <a:r>
              <a:rPr dirty="0"/>
              <a:t>.</a:t>
            </a:r>
          </a:p>
        </p:txBody>
      </p:sp>
      <p:sp>
        <p:nvSpPr>
          <p:cNvPr id="35" name="Shape 6"/>
          <p:cNvSpPr/>
          <p:nvPr/>
        </p:nvSpPr>
        <p:spPr>
          <a:xfrm>
            <a:off x="9255084" y="3072289"/>
            <a:ext cx="499944" cy="499944"/>
          </a:xfrm>
          <a:prstGeom prst="roundRect">
            <a:avLst>
              <a:gd name="adj" fmla="val 50000"/>
            </a:avLst>
          </a:prstGeom>
          <a:solidFill>
            <a:srgbClr val="00002E"/>
          </a:solidFill>
          <a:ln w="22860">
            <a:solidFill>
              <a:srgbClr val="FFFFFF"/>
            </a:solidFill>
          </a:ln>
        </p:spPr>
        <p:txBody>
          <a:bodyPr lIns="45719" rIns="45719"/>
          <a:lstStyle/>
          <a:p>
            <a:endParaRPr/>
          </a:p>
        </p:txBody>
      </p:sp>
      <p:sp>
        <p:nvSpPr>
          <p:cNvPr id="36" name="Text 7"/>
          <p:cNvSpPr txBox="1"/>
          <p:nvPr/>
        </p:nvSpPr>
        <p:spPr>
          <a:xfrm>
            <a:off x="9361106" y="3113961"/>
            <a:ext cx="287783" cy="49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b="1">
                <a:solidFill>
                  <a:srgbClr val="D7425E"/>
                </a:solidFill>
                <a:latin typeface="Nunito"/>
                <a:ea typeface="Nunito"/>
                <a:cs typeface="Nunito"/>
                <a:sym typeface="Nunito"/>
              </a:defRPr>
            </a:lvl1pPr>
          </a:lstStyle>
          <a:p>
            <a:r>
              <a:t>2</a:t>
            </a:r>
          </a:p>
        </p:txBody>
      </p:sp>
      <p:sp>
        <p:nvSpPr>
          <p:cNvPr id="37" name="Text 8"/>
          <p:cNvSpPr txBox="1"/>
          <p:nvPr/>
        </p:nvSpPr>
        <p:spPr>
          <a:xfrm>
            <a:off x="10022918" y="3148608"/>
            <a:ext cx="1186178"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D7425E"/>
                </a:solidFill>
                <a:latin typeface="Nunito"/>
                <a:ea typeface="Nunito"/>
                <a:cs typeface="Nunito"/>
                <a:sym typeface="Nunito"/>
              </a:defRPr>
            </a:lvl1pPr>
          </a:lstStyle>
          <a:p>
            <a:r>
              <a:rPr dirty="0" err="1"/>
              <a:t>Belirtiler</a:t>
            </a:r>
            <a:endParaRPr dirty="0"/>
          </a:p>
        </p:txBody>
      </p:sp>
      <p:sp>
        <p:nvSpPr>
          <p:cNvPr id="38" name="Text 9"/>
          <p:cNvSpPr txBox="1"/>
          <p:nvPr/>
        </p:nvSpPr>
        <p:spPr>
          <a:xfrm>
            <a:off x="10022918" y="3629024"/>
            <a:ext cx="3728562" cy="11111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t>Öksürük, balgam, ateş, solunum güçlüğü, göğüste ağrı gibi belirtiler görülebilir.</a:t>
            </a:r>
          </a:p>
        </p:txBody>
      </p:sp>
      <p:sp>
        <p:nvSpPr>
          <p:cNvPr id="39" name="Shape 10"/>
          <p:cNvSpPr/>
          <p:nvPr/>
        </p:nvSpPr>
        <p:spPr>
          <a:xfrm>
            <a:off x="4490799" y="5090993"/>
            <a:ext cx="499944" cy="499944"/>
          </a:xfrm>
          <a:prstGeom prst="roundRect">
            <a:avLst>
              <a:gd name="adj" fmla="val 50000"/>
            </a:avLst>
          </a:prstGeom>
          <a:solidFill>
            <a:srgbClr val="00002E"/>
          </a:solidFill>
          <a:ln w="22860">
            <a:solidFill>
              <a:srgbClr val="FFFFFF"/>
            </a:solidFill>
          </a:ln>
        </p:spPr>
        <p:txBody>
          <a:bodyPr lIns="45719" rIns="45719"/>
          <a:lstStyle/>
          <a:p>
            <a:endParaRPr/>
          </a:p>
        </p:txBody>
      </p:sp>
      <p:sp>
        <p:nvSpPr>
          <p:cNvPr id="40" name="Text 11"/>
          <p:cNvSpPr txBox="1"/>
          <p:nvPr/>
        </p:nvSpPr>
        <p:spPr>
          <a:xfrm>
            <a:off x="4596820" y="5132664"/>
            <a:ext cx="287783" cy="49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b="1">
                <a:solidFill>
                  <a:srgbClr val="DD785E"/>
                </a:solidFill>
                <a:latin typeface="Nunito"/>
                <a:ea typeface="Nunito"/>
                <a:cs typeface="Nunito"/>
                <a:sym typeface="Nunito"/>
              </a:defRPr>
            </a:lvl1pPr>
          </a:lstStyle>
          <a:p>
            <a:r>
              <a:t>3</a:t>
            </a:r>
          </a:p>
        </p:txBody>
      </p:sp>
      <p:sp>
        <p:nvSpPr>
          <p:cNvPr id="41" name="Text 12"/>
          <p:cNvSpPr txBox="1"/>
          <p:nvPr/>
        </p:nvSpPr>
        <p:spPr>
          <a:xfrm>
            <a:off x="5258632" y="5167312"/>
            <a:ext cx="1319528"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DD785E"/>
                </a:solidFill>
                <a:latin typeface="Nunito"/>
                <a:ea typeface="Nunito"/>
                <a:cs typeface="Nunito"/>
                <a:sym typeface="Nunito"/>
              </a:defRPr>
            </a:lvl1pPr>
          </a:lstStyle>
          <a:p>
            <a:r>
              <a:t>Nedenleri</a:t>
            </a:r>
          </a:p>
        </p:txBody>
      </p:sp>
      <p:sp>
        <p:nvSpPr>
          <p:cNvPr id="42" name="Text 13"/>
          <p:cNvSpPr txBox="1"/>
          <p:nvPr/>
        </p:nvSpPr>
        <p:spPr>
          <a:xfrm>
            <a:off x="5258632" y="5647730"/>
            <a:ext cx="8492848" cy="768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rPr dirty="0" err="1"/>
              <a:t>Virüsler</a:t>
            </a:r>
            <a:r>
              <a:rPr dirty="0"/>
              <a:t>, </a:t>
            </a:r>
            <a:r>
              <a:rPr dirty="0" err="1"/>
              <a:t>bakteriler</a:t>
            </a:r>
            <a:r>
              <a:rPr dirty="0"/>
              <a:t> </a:t>
            </a:r>
            <a:r>
              <a:rPr dirty="0" err="1"/>
              <a:t>veya</a:t>
            </a:r>
            <a:r>
              <a:rPr dirty="0"/>
              <a:t> </a:t>
            </a:r>
            <a:r>
              <a:rPr dirty="0" err="1"/>
              <a:t>mantarlar</a:t>
            </a:r>
            <a:r>
              <a:rPr dirty="0"/>
              <a:t> </a:t>
            </a:r>
            <a:r>
              <a:rPr dirty="0" err="1"/>
              <a:t>gibi</a:t>
            </a:r>
            <a:r>
              <a:rPr dirty="0"/>
              <a:t> </a:t>
            </a:r>
            <a:r>
              <a:rPr dirty="0" err="1"/>
              <a:t>çeşitli</a:t>
            </a:r>
            <a:r>
              <a:rPr dirty="0"/>
              <a:t> </a:t>
            </a:r>
            <a:r>
              <a:rPr dirty="0" err="1"/>
              <a:t>mikroorganizmalar</a:t>
            </a:r>
            <a:r>
              <a:rPr dirty="0"/>
              <a:t> </a:t>
            </a:r>
            <a:r>
              <a:rPr dirty="0" err="1"/>
              <a:t>pneumoniaya</a:t>
            </a:r>
            <a:r>
              <a:rPr dirty="0"/>
              <a:t> </a:t>
            </a:r>
            <a:r>
              <a:rPr dirty="0" err="1"/>
              <a:t>neden</a:t>
            </a:r>
            <a:r>
              <a:rPr dirty="0"/>
              <a:t> </a:t>
            </a:r>
            <a:r>
              <a:rPr dirty="0" err="1"/>
              <a:t>olabilir</a:t>
            </a:r>
            <a:r>
              <a:rPr dirty="0"/>
              <a:t>.</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45" name="Shape 0"/>
          <p:cNvSpPr/>
          <p:nvPr/>
        </p:nvSpPr>
        <p:spPr>
          <a:xfrm>
            <a:off x="0" y="0"/>
            <a:ext cx="14630400" cy="8229600"/>
          </a:xfrm>
          <a:prstGeom prst="rect">
            <a:avLst/>
          </a:prstGeom>
          <a:solidFill>
            <a:srgbClr val="00002E">
              <a:alpha val="75000"/>
            </a:srgbClr>
          </a:solidFill>
          <a:ln w="12700">
            <a:miter lim="400000"/>
          </a:ln>
        </p:spPr>
        <p:txBody>
          <a:bodyPr lIns="45719" rIns="45719"/>
          <a:lstStyle/>
          <a:p>
            <a:endParaRPr/>
          </a:p>
        </p:txBody>
      </p:sp>
      <p:sp>
        <p:nvSpPr>
          <p:cNvPr id="46" name="Text 1"/>
          <p:cNvSpPr txBox="1"/>
          <p:nvPr/>
        </p:nvSpPr>
        <p:spPr>
          <a:xfrm>
            <a:off x="2394108" y="2394466"/>
            <a:ext cx="10268321" cy="7656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400"/>
              </a:lnSpc>
              <a:defRPr sz="4300" b="1">
                <a:solidFill>
                  <a:srgbClr val="FFFFFF"/>
                </a:solidFill>
                <a:latin typeface="Nunito"/>
                <a:ea typeface="Nunito"/>
                <a:cs typeface="Nunito"/>
                <a:sym typeface="Nunito"/>
              </a:defRPr>
            </a:lvl1pPr>
          </a:lstStyle>
          <a:p>
            <a:r>
              <a:t>Akciğer Röntgen Görüntülerinin Önemi</a:t>
            </a:r>
          </a:p>
        </p:txBody>
      </p:sp>
      <p:sp>
        <p:nvSpPr>
          <p:cNvPr id="47" name="Text 2"/>
          <p:cNvSpPr txBox="1"/>
          <p:nvPr/>
        </p:nvSpPr>
        <p:spPr>
          <a:xfrm>
            <a:off x="2394109" y="3644265"/>
            <a:ext cx="632722"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FFFFFF"/>
                </a:solidFill>
                <a:latin typeface="Nunito"/>
                <a:ea typeface="Nunito"/>
                <a:cs typeface="Nunito"/>
                <a:sym typeface="Nunito"/>
              </a:defRPr>
            </a:lvl1pPr>
          </a:lstStyle>
          <a:p>
            <a:r>
              <a:t>Tanı</a:t>
            </a:r>
          </a:p>
        </p:txBody>
      </p:sp>
      <p:sp>
        <p:nvSpPr>
          <p:cNvPr id="48" name="Text 3"/>
          <p:cNvSpPr txBox="1"/>
          <p:nvPr/>
        </p:nvSpPr>
        <p:spPr>
          <a:xfrm>
            <a:off x="2394108" y="4213621"/>
            <a:ext cx="2857978" cy="17969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rPr dirty="0" err="1"/>
              <a:t>Röntgen</a:t>
            </a:r>
            <a:r>
              <a:rPr dirty="0"/>
              <a:t> </a:t>
            </a:r>
            <a:r>
              <a:rPr dirty="0" err="1"/>
              <a:t>görüntüleri</a:t>
            </a:r>
            <a:r>
              <a:rPr dirty="0"/>
              <a:t>, pneumonia </a:t>
            </a:r>
            <a:r>
              <a:rPr dirty="0" err="1"/>
              <a:t>belirtilerini</a:t>
            </a:r>
            <a:r>
              <a:rPr dirty="0"/>
              <a:t> net </a:t>
            </a:r>
            <a:r>
              <a:rPr dirty="0" err="1"/>
              <a:t>bir</a:t>
            </a:r>
            <a:r>
              <a:rPr dirty="0"/>
              <a:t> </a:t>
            </a:r>
            <a:r>
              <a:rPr dirty="0" err="1"/>
              <a:t>şekilde</a:t>
            </a:r>
            <a:r>
              <a:rPr dirty="0"/>
              <a:t> </a:t>
            </a:r>
            <a:r>
              <a:rPr dirty="0" err="1"/>
              <a:t>göstererek</a:t>
            </a:r>
            <a:r>
              <a:rPr dirty="0"/>
              <a:t> </a:t>
            </a:r>
            <a:r>
              <a:rPr dirty="0" err="1"/>
              <a:t>hızlı</a:t>
            </a:r>
            <a:r>
              <a:rPr dirty="0"/>
              <a:t> </a:t>
            </a:r>
            <a:r>
              <a:rPr dirty="0" err="1"/>
              <a:t>ve</a:t>
            </a:r>
            <a:r>
              <a:rPr dirty="0"/>
              <a:t> </a:t>
            </a:r>
            <a:r>
              <a:rPr dirty="0" err="1"/>
              <a:t>doğru</a:t>
            </a:r>
            <a:r>
              <a:rPr dirty="0"/>
              <a:t> </a:t>
            </a:r>
            <a:r>
              <a:rPr dirty="0" err="1"/>
              <a:t>tanı</a:t>
            </a:r>
            <a:r>
              <a:rPr dirty="0"/>
              <a:t> </a:t>
            </a:r>
            <a:r>
              <a:rPr dirty="0" err="1"/>
              <a:t>koyulmasına</a:t>
            </a:r>
            <a:r>
              <a:rPr dirty="0"/>
              <a:t> </a:t>
            </a:r>
            <a:r>
              <a:rPr dirty="0" err="1"/>
              <a:t>yardımcı</a:t>
            </a:r>
            <a:r>
              <a:rPr dirty="0"/>
              <a:t> </a:t>
            </a:r>
            <a:r>
              <a:rPr dirty="0" err="1"/>
              <a:t>olur</a:t>
            </a:r>
            <a:r>
              <a:rPr dirty="0"/>
              <a:t>.</a:t>
            </a:r>
          </a:p>
        </p:txBody>
      </p:sp>
      <p:sp>
        <p:nvSpPr>
          <p:cNvPr id="49" name="Text 4"/>
          <p:cNvSpPr txBox="1"/>
          <p:nvPr/>
        </p:nvSpPr>
        <p:spPr>
          <a:xfrm>
            <a:off x="5893118" y="3644265"/>
            <a:ext cx="771151"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FFFFFF"/>
                </a:solidFill>
                <a:latin typeface="Nunito"/>
                <a:ea typeface="Nunito"/>
                <a:cs typeface="Nunito"/>
                <a:sym typeface="Nunito"/>
              </a:defRPr>
            </a:lvl1pPr>
          </a:lstStyle>
          <a:p>
            <a:r>
              <a:t>İzlem</a:t>
            </a:r>
          </a:p>
        </p:txBody>
      </p:sp>
      <p:sp>
        <p:nvSpPr>
          <p:cNvPr id="50" name="Text 5"/>
          <p:cNvSpPr txBox="1"/>
          <p:nvPr/>
        </p:nvSpPr>
        <p:spPr>
          <a:xfrm>
            <a:off x="5893118" y="4213621"/>
            <a:ext cx="2857977" cy="14540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t>Tedavi sürecinde çekilen ek röntgen görüntüleri, hastalığın ilerleyişini yakından takip etmeyi sağlar.</a:t>
            </a:r>
          </a:p>
        </p:txBody>
      </p:sp>
      <p:sp>
        <p:nvSpPr>
          <p:cNvPr id="51" name="Text 6"/>
          <p:cNvSpPr txBox="1"/>
          <p:nvPr/>
        </p:nvSpPr>
        <p:spPr>
          <a:xfrm>
            <a:off x="9392126" y="3644265"/>
            <a:ext cx="1170811"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FFFFFF"/>
                </a:solidFill>
                <a:latin typeface="Nunito"/>
                <a:ea typeface="Nunito"/>
                <a:cs typeface="Nunito"/>
                <a:sym typeface="Nunito"/>
              </a:defRPr>
            </a:lvl1pPr>
          </a:lstStyle>
          <a:p>
            <a:r>
              <a:t>Prognoz</a:t>
            </a:r>
          </a:p>
        </p:txBody>
      </p:sp>
      <p:sp>
        <p:nvSpPr>
          <p:cNvPr id="52" name="Text 7"/>
          <p:cNvSpPr txBox="1"/>
          <p:nvPr/>
        </p:nvSpPr>
        <p:spPr>
          <a:xfrm>
            <a:off x="9392126" y="4213621"/>
            <a:ext cx="2857977" cy="14540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t>Pneumonia ciddiyeti ve tedaviye yanıtı röntgen görüntüleri ile değerlendirilebilir.</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55" name="Shape 0"/>
          <p:cNvSpPr/>
          <p:nvPr/>
        </p:nvSpPr>
        <p:spPr>
          <a:xfrm>
            <a:off x="0" y="0"/>
            <a:ext cx="14630400" cy="8229600"/>
          </a:xfrm>
          <a:prstGeom prst="rect">
            <a:avLst/>
          </a:prstGeom>
          <a:solidFill>
            <a:srgbClr val="00002E">
              <a:alpha val="75000"/>
            </a:srgbClr>
          </a:solidFill>
          <a:ln w="12700">
            <a:miter lim="400000"/>
          </a:ln>
        </p:spPr>
        <p:txBody>
          <a:bodyPr lIns="45719" rIns="45719"/>
          <a:lstStyle/>
          <a:p>
            <a:endParaRPr/>
          </a:p>
        </p:txBody>
      </p:sp>
      <p:sp>
        <p:nvSpPr>
          <p:cNvPr id="56" name="Text 1"/>
          <p:cNvSpPr txBox="1"/>
          <p:nvPr/>
        </p:nvSpPr>
        <p:spPr>
          <a:xfrm>
            <a:off x="2394109" y="829389"/>
            <a:ext cx="9842064" cy="14514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5400"/>
              </a:lnSpc>
              <a:defRPr sz="4300" b="1">
                <a:solidFill>
                  <a:srgbClr val="FFFFFF"/>
                </a:solidFill>
                <a:latin typeface="Nunito"/>
                <a:ea typeface="Nunito"/>
                <a:cs typeface="Nunito"/>
                <a:sym typeface="Nunito"/>
              </a:defRPr>
            </a:lvl1pPr>
          </a:lstStyle>
          <a:p>
            <a:r>
              <a:t>Pneumonia Tespitinde Kullanılan Yöntemler</a:t>
            </a:r>
          </a:p>
        </p:txBody>
      </p:sp>
      <p:sp>
        <p:nvSpPr>
          <p:cNvPr id="57" name="Shape 2"/>
          <p:cNvSpPr/>
          <p:nvPr/>
        </p:nvSpPr>
        <p:spPr>
          <a:xfrm>
            <a:off x="2348389" y="5208983"/>
            <a:ext cx="9933504" cy="27743"/>
          </a:xfrm>
          <a:prstGeom prst="rect">
            <a:avLst/>
          </a:prstGeom>
          <a:solidFill>
            <a:srgbClr val="262654"/>
          </a:solidFill>
          <a:ln w="12700">
            <a:miter lim="400000"/>
          </a:ln>
        </p:spPr>
        <p:txBody>
          <a:bodyPr lIns="45719" rIns="45719"/>
          <a:lstStyle/>
          <a:p>
            <a:endParaRPr/>
          </a:p>
        </p:txBody>
      </p:sp>
      <p:sp>
        <p:nvSpPr>
          <p:cNvPr id="58" name="Shape 3"/>
          <p:cNvSpPr/>
          <p:nvPr/>
        </p:nvSpPr>
        <p:spPr>
          <a:xfrm>
            <a:off x="4762320" y="4431386"/>
            <a:ext cx="27743" cy="777598"/>
          </a:xfrm>
          <a:prstGeom prst="rect">
            <a:avLst/>
          </a:prstGeom>
          <a:solidFill>
            <a:srgbClr val="F2B42D"/>
          </a:solidFill>
          <a:ln w="12700">
            <a:miter lim="400000"/>
          </a:ln>
        </p:spPr>
        <p:txBody>
          <a:bodyPr lIns="45719" rIns="45719"/>
          <a:lstStyle/>
          <a:p>
            <a:endParaRPr/>
          </a:p>
        </p:txBody>
      </p:sp>
      <p:sp>
        <p:nvSpPr>
          <p:cNvPr id="59" name="Shape 4"/>
          <p:cNvSpPr/>
          <p:nvPr/>
        </p:nvSpPr>
        <p:spPr>
          <a:xfrm>
            <a:off x="4526279" y="4959072"/>
            <a:ext cx="499944" cy="499944"/>
          </a:xfrm>
          <a:prstGeom prst="roundRect">
            <a:avLst>
              <a:gd name="adj" fmla="val 50000"/>
            </a:avLst>
          </a:prstGeom>
          <a:solidFill>
            <a:srgbClr val="00002E"/>
          </a:solidFill>
          <a:ln w="22860">
            <a:solidFill>
              <a:srgbClr val="FFFFFF"/>
            </a:solidFill>
          </a:ln>
        </p:spPr>
        <p:txBody>
          <a:bodyPr lIns="45719" rIns="45719"/>
          <a:lstStyle/>
          <a:p>
            <a:endParaRPr/>
          </a:p>
        </p:txBody>
      </p:sp>
      <p:sp>
        <p:nvSpPr>
          <p:cNvPr id="60" name="Text 5"/>
          <p:cNvSpPr txBox="1"/>
          <p:nvPr/>
        </p:nvSpPr>
        <p:spPr>
          <a:xfrm>
            <a:off x="4632301" y="5000743"/>
            <a:ext cx="287783" cy="49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b="1">
                <a:solidFill>
                  <a:srgbClr val="F2B42D"/>
                </a:solidFill>
                <a:latin typeface="Nunito"/>
                <a:ea typeface="Nunito"/>
                <a:cs typeface="Nunito"/>
                <a:sym typeface="Nunito"/>
              </a:defRPr>
            </a:lvl1pPr>
          </a:lstStyle>
          <a:p>
            <a:r>
              <a:t>1</a:t>
            </a:r>
          </a:p>
        </p:txBody>
      </p:sp>
      <p:sp>
        <p:nvSpPr>
          <p:cNvPr id="61" name="Text 6"/>
          <p:cNvSpPr txBox="1"/>
          <p:nvPr/>
        </p:nvSpPr>
        <p:spPr>
          <a:xfrm>
            <a:off x="3693850" y="2662476"/>
            <a:ext cx="2164685"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2700"/>
              </a:lnSpc>
              <a:defRPr sz="2100" b="1">
                <a:solidFill>
                  <a:srgbClr val="F2B42D"/>
                </a:solidFill>
                <a:latin typeface="Nunito"/>
                <a:ea typeface="Nunito"/>
                <a:cs typeface="Nunito"/>
                <a:sym typeface="Nunito"/>
              </a:defRPr>
            </a:lvl1pPr>
          </a:lstStyle>
          <a:p>
            <a:r>
              <a:t>Görsel İnceleme</a:t>
            </a:r>
          </a:p>
        </p:txBody>
      </p:sp>
      <p:sp>
        <p:nvSpPr>
          <p:cNvPr id="62" name="Text 7"/>
          <p:cNvSpPr txBox="1"/>
          <p:nvPr/>
        </p:nvSpPr>
        <p:spPr>
          <a:xfrm>
            <a:off x="2616278" y="3142893"/>
            <a:ext cx="4319827" cy="11111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nSpc>
                <a:spcPts val="2700"/>
              </a:lnSpc>
              <a:defRPr sz="1700">
                <a:solidFill>
                  <a:srgbClr val="FFFFFF"/>
                </a:solidFill>
                <a:latin typeface="PT Sans"/>
                <a:ea typeface="PT Sans"/>
                <a:cs typeface="PT Sans"/>
                <a:sym typeface="PT Sans"/>
              </a:defRPr>
            </a:lvl1pPr>
          </a:lstStyle>
          <a:p>
            <a:r>
              <a:rPr dirty="0" err="1"/>
              <a:t>Deneyimli</a:t>
            </a:r>
            <a:r>
              <a:rPr dirty="0"/>
              <a:t> </a:t>
            </a:r>
            <a:r>
              <a:rPr dirty="0" err="1"/>
              <a:t>sağlık</a:t>
            </a:r>
            <a:r>
              <a:rPr dirty="0"/>
              <a:t> </a:t>
            </a:r>
            <a:r>
              <a:rPr dirty="0" err="1"/>
              <a:t>uzmanları</a:t>
            </a:r>
            <a:r>
              <a:rPr dirty="0"/>
              <a:t>, </a:t>
            </a:r>
            <a:r>
              <a:rPr dirty="0" err="1"/>
              <a:t>röntgen</a:t>
            </a:r>
            <a:r>
              <a:rPr dirty="0"/>
              <a:t> </a:t>
            </a:r>
            <a:r>
              <a:rPr dirty="0" err="1"/>
              <a:t>görüntülerindeki</a:t>
            </a:r>
            <a:r>
              <a:rPr dirty="0"/>
              <a:t> </a:t>
            </a:r>
            <a:r>
              <a:rPr dirty="0" err="1"/>
              <a:t>anormallikleri</a:t>
            </a:r>
            <a:r>
              <a:rPr dirty="0"/>
              <a:t> </a:t>
            </a:r>
            <a:r>
              <a:rPr dirty="0" err="1"/>
              <a:t>görsel</a:t>
            </a:r>
            <a:r>
              <a:rPr dirty="0"/>
              <a:t> </a:t>
            </a:r>
            <a:r>
              <a:rPr dirty="0" err="1"/>
              <a:t>olarak</a:t>
            </a:r>
            <a:r>
              <a:rPr dirty="0"/>
              <a:t> </a:t>
            </a:r>
            <a:r>
              <a:rPr dirty="0" err="1"/>
              <a:t>değerlendirir</a:t>
            </a:r>
            <a:r>
              <a:rPr dirty="0"/>
              <a:t>.</a:t>
            </a:r>
          </a:p>
        </p:txBody>
      </p:sp>
      <p:sp>
        <p:nvSpPr>
          <p:cNvPr id="63" name="Shape 8"/>
          <p:cNvSpPr/>
          <p:nvPr/>
        </p:nvSpPr>
        <p:spPr>
          <a:xfrm>
            <a:off x="7301210" y="5208983"/>
            <a:ext cx="27743" cy="777598"/>
          </a:xfrm>
          <a:prstGeom prst="rect">
            <a:avLst/>
          </a:prstGeom>
          <a:solidFill>
            <a:srgbClr val="D7425E"/>
          </a:solidFill>
          <a:ln w="12700">
            <a:miter lim="400000"/>
          </a:ln>
        </p:spPr>
        <p:txBody>
          <a:bodyPr lIns="45719" rIns="45719"/>
          <a:lstStyle/>
          <a:p>
            <a:endParaRPr/>
          </a:p>
        </p:txBody>
      </p:sp>
      <p:sp>
        <p:nvSpPr>
          <p:cNvPr id="64" name="Shape 9"/>
          <p:cNvSpPr/>
          <p:nvPr/>
        </p:nvSpPr>
        <p:spPr>
          <a:xfrm>
            <a:off x="7065168" y="4959072"/>
            <a:ext cx="499944" cy="499944"/>
          </a:xfrm>
          <a:prstGeom prst="roundRect">
            <a:avLst>
              <a:gd name="adj" fmla="val 50000"/>
            </a:avLst>
          </a:prstGeom>
          <a:solidFill>
            <a:srgbClr val="00002E"/>
          </a:solidFill>
          <a:ln w="22860">
            <a:solidFill>
              <a:srgbClr val="FFFFFF"/>
            </a:solidFill>
          </a:ln>
        </p:spPr>
        <p:txBody>
          <a:bodyPr lIns="45719" rIns="45719"/>
          <a:lstStyle/>
          <a:p>
            <a:endParaRPr/>
          </a:p>
        </p:txBody>
      </p:sp>
      <p:sp>
        <p:nvSpPr>
          <p:cNvPr id="65" name="Text 10"/>
          <p:cNvSpPr txBox="1"/>
          <p:nvPr/>
        </p:nvSpPr>
        <p:spPr>
          <a:xfrm>
            <a:off x="7171189" y="5000743"/>
            <a:ext cx="287783" cy="49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b="1">
                <a:solidFill>
                  <a:srgbClr val="D7425E"/>
                </a:solidFill>
                <a:latin typeface="Nunito"/>
                <a:ea typeface="Nunito"/>
                <a:cs typeface="Nunito"/>
                <a:sym typeface="Nunito"/>
              </a:defRPr>
            </a:lvl1pPr>
          </a:lstStyle>
          <a:p>
            <a:r>
              <a:t>2</a:t>
            </a:r>
          </a:p>
        </p:txBody>
      </p:sp>
      <p:sp>
        <p:nvSpPr>
          <p:cNvPr id="66" name="Text 11"/>
          <p:cNvSpPr txBox="1"/>
          <p:nvPr/>
        </p:nvSpPr>
        <p:spPr>
          <a:xfrm>
            <a:off x="6126605" y="6208871"/>
            <a:ext cx="2376952"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2700"/>
              </a:lnSpc>
              <a:defRPr sz="2100" b="1">
                <a:solidFill>
                  <a:srgbClr val="D7425E"/>
                </a:solidFill>
                <a:latin typeface="Nunito"/>
                <a:ea typeface="Nunito"/>
                <a:cs typeface="Nunito"/>
                <a:sym typeface="Nunito"/>
              </a:defRPr>
            </a:lvl1pPr>
          </a:lstStyle>
          <a:p>
            <a:r>
              <a:t>Bilgisayarlı Analiz</a:t>
            </a:r>
          </a:p>
        </p:txBody>
      </p:sp>
      <p:sp>
        <p:nvSpPr>
          <p:cNvPr id="67" name="Text 12"/>
          <p:cNvSpPr txBox="1"/>
          <p:nvPr/>
        </p:nvSpPr>
        <p:spPr>
          <a:xfrm>
            <a:off x="5155167" y="6689287"/>
            <a:ext cx="4319827" cy="11111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nSpc>
                <a:spcPts val="2700"/>
              </a:lnSpc>
              <a:defRPr sz="1700">
                <a:solidFill>
                  <a:srgbClr val="FFFFFF"/>
                </a:solidFill>
                <a:latin typeface="PT Sans"/>
                <a:ea typeface="PT Sans"/>
                <a:cs typeface="PT Sans"/>
                <a:sym typeface="PT Sans"/>
              </a:defRPr>
            </a:lvl1pPr>
          </a:lstStyle>
          <a:p>
            <a:r>
              <a:rPr dirty="0" err="1"/>
              <a:t>Derin</a:t>
            </a:r>
            <a:r>
              <a:rPr dirty="0"/>
              <a:t> </a:t>
            </a:r>
            <a:r>
              <a:rPr dirty="0" err="1"/>
              <a:t>öğrenme</a:t>
            </a:r>
            <a:r>
              <a:rPr dirty="0"/>
              <a:t> </a:t>
            </a:r>
            <a:r>
              <a:rPr dirty="0" err="1"/>
              <a:t>algoritmaları</a:t>
            </a:r>
            <a:r>
              <a:rPr dirty="0"/>
              <a:t>, Pneumonia </a:t>
            </a:r>
            <a:r>
              <a:rPr dirty="0" err="1"/>
              <a:t>tespiti</a:t>
            </a:r>
            <a:r>
              <a:rPr dirty="0"/>
              <a:t> </a:t>
            </a:r>
            <a:r>
              <a:rPr dirty="0" err="1"/>
              <a:t>için</a:t>
            </a:r>
            <a:r>
              <a:rPr dirty="0"/>
              <a:t> </a:t>
            </a:r>
            <a:r>
              <a:rPr dirty="0" err="1"/>
              <a:t>görüntüleri</a:t>
            </a:r>
            <a:r>
              <a:rPr dirty="0"/>
              <a:t> </a:t>
            </a:r>
            <a:r>
              <a:rPr dirty="0" err="1"/>
              <a:t>otomatik</a:t>
            </a:r>
            <a:r>
              <a:rPr dirty="0"/>
              <a:t> </a:t>
            </a:r>
            <a:r>
              <a:rPr dirty="0" err="1"/>
              <a:t>olarak</a:t>
            </a:r>
            <a:r>
              <a:rPr dirty="0"/>
              <a:t> </a:t>
            </a:r>
            <a:r>
              <a:rPr dirty="0" err="1"/>
              <a:t>analiz</a:t>
            </a:r>
            <a:r>
              <a:rPr dirty="0"/>
              <a:t> </a:t>
            </a:r>
            <a:r>
              <a:rPr dirty="0" err="1"/>
              <a:t>eder</a:t>
            </a:r>
            <a:r>
              <a:rPr dirty="0"/>
              <a:t>.</a:t>
            </a:r>
          </a:p>
        </p:txBody>
      </p:sp>
      <p:sp>
        <p:nvSpPr>
          <p:cNvPr id="68" name="Shape 13"/>
          <p:cNvSpPr/>
          <p:nvPr/>
        </p:nvSpPr>
        <p:spPr>
          <a:xfrm>
            <a:off x="9840099" y="4431386"/>
            <a:ext cx="27743" cy="777598"/>
          </a:xfrm>
          <a:prstGeom prst="rect">
            <a:avLst/>
          </a:prstGeom>
          <a:solidFill>
            <a:srgbClr val="DD785E"/>
          </a:solidFill>
          <a:ln w="12700">
            <a:miter lim="400000"/>
          </a:ln>
        </p:spPr>
        <p:txBody>
          <a:bodyPr lIns="45719" rIns="45719"/>
          <a:lstStyle/>
          <a:p>
            <a:endParaRPr/>
          </a:p>
        </p:txBody>
      </p:sp>
      <p:sp>
        <p:nvSpPr>
          <p:cNvPr id="69" name="Shape 14"/>
          <p:cNvSpPr/>
          <p:nvPr/>
        </p:nvSpPr>
        <p:spPr>
          <a:xfrm>
            <a:off x="9604057" y="4959072"/>
            <a:ext cx="499944" cy="499944"/>
          </a:xfrm>
          <a:prstGeom prst="roundRect">
            <a:avLst>
              <a:gd name="adj" fmla="val 50000"/>
            </a:avLst>
          </a:prstGeom>
          <a:solidFill>
            <a:srgbClr val="00002E"/>
          </a:solidFill>
          <a:ln w="22860">
            <a:solidFill>
              <a:srgbClr val="FFFFFF"/>
            </a:solidFill>
          </a:ln>
        </p:spPr>
        <p:txBody>
          <a:bodyPr lIns="45719" rIns="45719"/>
          <a:lstStyle/>
          <a:p>
            <a:endParaRPr/>
          </a:p>
        </p:txBody>
      </p:sp>
      <p:sp>
        <p:nvSpPr>
          <p:cNvPr id="70" name="Text 15"/>
          <p:cNvSpPr txBox="1"/>
          <p:nvPr/>
        </p:nvSpPr>
        <p:spPr>
          <a:xfrm>
            <a:off x="9710079" y="5000743"/>
            <a:ext cx="287782" cy="49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b="1">
                <a:solidFill>
                  <a:srgbClr val="DD785E"/>
                </a:solidFill>
                <a:latin typeface="Nunito"/>
                <a:ea typeface="Nunito"/>
                <a:cs typeface="Nunito"/>
                <a:sym typeface="Nunito"/>
              </a:defRPr>
            </a:lvl1pPr>
          </a:lstStyle>
          <a:p>
            <a:r>
              <a:t>3</a:t>
            </a:r>
          </a:p>
        </p:txBody>
      </p:sp>
      <p:sp>
        <p:nvSpPr>
          <p:cNvPr id="71" name="Text 16"/>
          <p:cNvSpPr txBox="1"/>
          <p:nvPr/>
        </p:nvSpPr>
        <p:spPr>
          <a:xfrm>
            <a:off x="8766940" y="3017877"/>
            <a:ext cx="2174061"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2700"/>
              </a:lnSpc>
              <a:defRPr sz="2100" b="1">
                <a:solidFill>
                  <a:srgbClr val="DD785E"/>
                </a:solidFill>
                <a:latin typeface="Nunito"/>
                <a:ea typeface="Nunito"/>
                <a:cs typeface="Nunito"/>
                <a:sym typeface="Nunito"/>
              </a:defRPr>
            </a:lvl1pPr>
          </a:lstStyle>
          <a:p>
            <a:r>
              <a:t>Hibrit Yöntemler</a:t>
            </a:r>
          </a:p>
        </p:txBody>
      </p:sp>
      <p:sp>
        <p:nvSpPr>
          <p:cNvPr id="72" name="Text 17"/>
          <p:cNvSpPr txBox="1"/>
          <p:nvPr/>
        </p:nvSpPr>
        <p:spPr>
          <a:xfrm>
            <a:off x="7694057" y="3498293"/>
            <a:ext cx="4319946" cy="7682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nSpc>
                <a:spcPts val="2700"/>
              </a:lnSpc>
              <a:defRPr sz="1700">
                <a:solidFill>
                  <a:srgbClr val="FFFFFF"/>
                </a:solidFill>
                <a:latin typeface="PT Sans"/>
                <a:ea typeface="PT Sans"/>
                <a:cs typeface="PT Sans"/>
                <a:sym typeface="PT Sans"/>
              </a:defRPr>
            </a:lvl1pPr>
          </a:lstStyle>
          <a:p>
            <a:r>
              <a:rPr dirty="0" err="1"/>
              <a:t>Uzman</a:t>
            </a:r>
            <a:r>
              <a:rPr dirty="0"/>
              <a:t> </a:t>
            </a:r>
            <a:r>
              <a:rPr dirty="0" err="1"/>
              <a:t>görüşü</a:t>
            </a:r>
            <a:r>
              <a:rPr dirty="0"/>
              <a:t> </a:t>
            </a:r>
            <a:r>
              <a:rPr dirty="0" err="1"/>
              <a:t>ve</a:t>
            </a:r>
            <a:r>
              <a:rPr dirty="0"/>
              <a:t> </a:t>
            </a:r>
            <a:r>
              <a:rPr dirty="0" err="1"/>
              <a:t>yapay</a:t>
            </a:r>
            <a:r>
              <a:rPr dirty="0"/>
              <a:t> </a:t>
            </a:r>
            <a:r>
              <a:rPr dirty="0" err="1"/>
              <a:t>zeka</a:t>
            </a:r>
            <a:r>
              <a:rPr dirty="0"/>
              <a:t> </a:t>
            </a:r>
            <a:r>
              <a:rPr dirty="0" err="1"/>
              <a:t>teknolojilerini</a:t>
            </a:r>
            <a:r>
              <a:rPr dirty="0"/>
              <a:t> </a:t>
            </a:r>
            <a:r>
              <a:rPr dirty="0" err="1"/>
              <a:t>birleştiren</a:t>
            </a:r>
            <a:r>
              <a:rPr dirty="0"/>
              <a:t> </a:t>
            </a:r>
            <a:r>
              <a:rPr dirty="0" err="1"/>
              <a:t>hibrit</a:t>
            </a:r>
            <a:r>
              <a:rPr dirty="0"/>
              <a:t> </a:t>
            </a:r>
            <a:r>
              <a:rPr dirty="0" err="1"/>
              <a:t>sistemler</a:t>
            </a:r>
            <a:r>
              <a:rPr dirty="0"/>
              <a:t> </a:t>
            </a:r>
            <a:r>
              <a:rPr dirty="0" err="1"/>
              <a:t>geliştirilmektedir</a:t>
            </a:r>
            <a:r>
              <a:rPr dirty="0"/>
              <a:t>.</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88" name="Shape 0"/>
          <p:cNvSpPr/>
          <p:nvPr/>
        </p:nvSpPr>
        <p:spPr>
          <a:xfrm>
            <a:off x="0" y="0"/>
            <a:ext cx="14630400" cy="8229600"/>
          </a:xfrm>
          <a:prstGeom prst="rect">
            <a:avLst/>
          </a:prstGeom>
          <a:solidFill>
            <a:srgbClr val="00002E">
              <a:alpha val="75000"/>
            </a:srgbClr>
          </a:solidFill>
          <a:ln w="12700">
            <a:miter lim="400000"/>
          </a:ln>
        </p:spPr>
        <p:txBody>
          <a:bodyPr lIns="45719" rIns="45719"/>
          <a:lstStyle/>
          <a:p>
            <a:endParaRPr/>
          </a:p>
        </p:txBody>
      </p:sp>
      <p:sp>
        <p:nvSpPr>
          <p:cNvPr id="89" name="Text 1"/>
          <p:cNvSpPr txBox="1"/>
          <p:nvPr/>
        </p:nvSpPr>
        <p:spPr>
          <a:xfrm>
            <a:off x="2394109" y="1753075"/>
            <a:ext cx="7572751" cy="7656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400"/>
              </a:lnSpc>
              <a:defRPr sz="4300" b="1">
                <a:solidFill>
                  <a:srgbClr val="FFFFFF"/>
                </a:solidFill>
                <a:latin typeface="Nunito"/>
                <a:ea typeface="Nunito"/>
                <a:cs typeface="Nunito"/>
                <a:sym typeface="Nunito"/>
              </a:defRPr>
            </a:lvl1pPr>
          </a:lstStyle>
          <a:p>
            <a:r>
              <a:t>Veri Setleri ve Veri Hazırlama</a:t>
            </a:r>
          </a:p>
        </p:txBody>
      </p:sp>
      <p:sp>
        <p:nvSpPr>
          <p:cNvPr id="90" name="Shape 2"/>
          <p:cNvSpPr/>
          <p:nvPr/>
        </p:nvSpPr>
        <p:spPr>
          <a:xfrm>
            <a:off x="2348389" y="2891789"/>
            <a:ext cx="4855727" cy="1681284"/>
          </a:xfrm>
          <a:prstGeom prst="roundRect">
            <a:avLst>
              <a:gd name="adj" fmla="val 23789"/>
            </a:avLst>
          </a:prstGeom>
          <a:solidFill>
            <a:srgbClr val="00002E"/>
          </a:solidFill>
          <a:ln w="22860">
            <a:solidFill>
              <a:srgbClr val="FFFFFF"/>
            </a:solidFill>
          </a:ln>
        </p:spPr>
        <p:txBody>
          <a:bodyPr lIns="45719" rIns="45719"/>
          <a:lstStyle/>
          <a:p>
            <a:endParaRPr dirty="0"/>
          </a:p>
        </p:txBody>
      </p:sp>
      <p:sp>
        <p:nvSpPr>
          <p:cNvPr id="91" name="Text 3"/>
          <p:cNvSpPr txBox="1"/>
          <p:nvPr/>
        </p:nvSpPr>
        <p:spPr>
          <a:xfrm>
            <a:off x="2639139" y="3136820"/>
            <a:ext cx="1483089"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F2B42D"/>
                </a:solidFill>
                <a:latin typeface="Nunito"/>
                <a:ea typeface="Nunito"/>
                <a:cs typeface="Nunito"/>
                <a:sym typeface="Nunito"/>
              </a:defRPr>
            </a:lvl1pPr>
          </a:lstStyle>
          <a:p>
            <a:r>
              <a:t>Veri Setleri</a:t>
            </a:r>
          </a:p>
        </p:txBody>
      </p:sp>
      <p:sp>
        <p:nvSpPr>
          <p:cNvPr id="92" name="Text 4"/>
          <p:cNvSpPr txBox="1"/>
          <p:nvPr/>
        </p:nvSpPr>
        <p:spPr>
          <a:xfrm>
            <a:off x="2639139" y="3617238"/>
            <a:ext cx="4274225" cy="768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rPr dirty="0" err="1"/>
              <a:t>Açık</a:t>
            </a:r>
            <a:r>
              <a:rPr dirty="0"/>
              <a:t> </a:t>
            </a:r>
            <a:r>
              <a:rPr dirty="0" err="1"/>
              <a:t>kaynaklı</a:t>
            </a:r>
            <a:r>
              <a:rPr dirty="0"/>
              <a:t> </a:t>
            </a:r>
            <a:r>
              <a:rPr dirty="0" err="1"/>
              <a:t>ve</a:t>
            </a:r>
            <a:r>
              <a:rPr dirty="0"/>
              <a:t> </a:t>
            </a:r>
            <a:r>
              <a:rPr dirty="0" err="1"/>
              <a:t>ticari</a:t>
            </a:r>
            <a:r>
              <a:rPr dirty="0"/>
              <a:t> </a:t>
            </a:r>
            <a:r>
              <a:rPr dirty="0" err="1"/>
              <a:t>veri</a:t>
            </a:r>
            <a:r>
              <a:rPr dirty="0"/>
              <a:t> </a:t>
            </a:r>
            <a:r>
              <a:rPr dirty="0" err="1"/>
              <a:t>setleri</a:t>
            </a:r>
            <a:r>
              <a:rPr dirty="0"/>
              <a:t>, </a:t>
            </a:r>
            <a:r>
              <a:rPr dirty="0" err="1"/>
              <a:t>modellemelerde</a:t>
            </a:r>
            <a:r>
              <a:rPr dirty="0"/>
              <a:t> </a:t>
            </a:r>
            <a:r>
              <a:rPr dirty="0" err="1"/>
              <a:t>kullanılmaktadır</a:t>
            </a:r>
            <a:r>
              <a:rPr dirty="0"/>
              <a:t>.</a:t>
            </a:r>
          </a:p>
        </p:txBody>
      </p:sp>
      <p:sp>
        <p:nvSpPr>
          <p:cNvPr id="93" name="Shape 5"/>
          <p:cNvSpPr/>
          <p:nvPr/>
        </p:nvSpPr>
        <p:spPr>
          <a:xfrm>
            <a:off x="7426284" y="2891789"/>
            <a:ext cx="4855727" cy="1681284"/>
          </a:xfrm>
          <a:prstGeom prst="roundRect">
            <a:avLst>
              <a:gd name="adj" fmla="val 23789"/>
            </a:avLst>
          </a:prstGeom>
          <a:solidFill>
            <a:srgbClr val="00002E"/>
          </a:solidFill>
          <a:ln w="22860">
            <a:solidFill>
              <a:srgbClr val="FFFFFF"/>
            </a:solidFill>
          </a:ln>
        </p:spPr>
        <p:txBody>
          <a:bodyPr lIns="45719" rIns="45719"/>
          <a:lstStyle/>
          <a:p>
            <a:endParaRPr/>
          </a:p>
        </p:txBody>
      </p:sp>
      <p:sp>
        <p:nvSpPr>
          <p:cNvPr id="94" name="Text 6"/>
          <p:cNvSpPr txBox="1"/>
          <p:nvPr/>
        </p:nvSpPr>
        <p:spPr>
          <a:xfrm>
            <a:off x="7717036" y="3136820"/>
            <a:ext cx="1853318"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D7425E"/>
                </a:solidFill>
                <a:latin typeface="Nunito"/>
                <a:ea typeface="Nunito"/>
                <a:cs typeface="Nunito"/>
                <a:sym typeface="Nunito"/>
              </a:defRPr>
            </a:lvl1pPr>
          </a:lstStyle>
          <a:p>
            <a:r>
              <a:t>Veri Çeşitliliği</a:t>
            </a:r>
          </a:p>
        </p:txBody>
      </p:sp>
      <p:sp>
        <p:nvSpPr>
          <p:cNvPr id="95" name="Text 7"/>
          <p:cNvSpPr txBox="1"/>
          <p:nvPr/>
        </p:nvSpPr>
        <p:spPr>
          <a:xfrm>
            <a:off x="7717036" y="3617238"/>
            <a:ext cx="4274226" cy="768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rPr dirty="0" err="1"/>
              <a:t>Farklı</a:t>
            </a:r>
            <a:r>
              <a:rPr dirty="0"/>
              <a:t> hasta </a:t>
            </a:r>
            <a:r>
              <a:rPr dirty="0" err="1"/>
              <a:t>popülasyonları</a:t>
            </a:r>
            <a:r>
              <a:rPr dirty="0"/>
              <a:t>, </a:t>
            </a:r>
            <a:r>
              <a:rPr dirty="0" err="1"/>
              <a:t>cihaz</a:t>
            </a:r>
            <a:r>
              <a:rPr dirty="0"/>
              <a:t> </a:t>
            </a:r>
            <a:r>
              <a:rPr dirty="0" err="1"/>
              <a:t>türleri</a:t>
            </a:r>
            <a:r>
              <a:rPr dirty="0"/>
              <a:t> </a:t>
            </a:r>
            <a:r>
              <a:rPr dirty="0" err="1"/>
              <a:t>ve</a:t>
            </a:r>
            <a:r>
              <a:rPr dirty="0"/>
              <a:t> </a:t>
            </a:r>
            <a:r>
              <a:rPr dirty="0" err="1"/>
              <a:t>görüntü</a:t>
            </a:r>
            <a:r>
              <a:rPr dirty="0"/>
              <a:t> </a:t>
            </a:r>
            <a:r>
              <a:rPr dirty="0" err="1"/>
              <a:t>özellikleri</a:t>
            </a:r>
            <a:r>
              <a:rPr dirty="0"/>
              <a:t> </a:t>
            </a:r>
            <a:r>
              <a:rPr dirty="0" err="1"/>
              <a:t>önemlidir</a:t>
            </a:r>
            <a:r>
              <a:rPr dirty="0"/>
              <a:t>.</a:t>
            </a:r>
          </a:p>
        </p:txBody>
      </p:sp>
      <p:sp>
        <p:nvSpPr>
          <p:cNvPr id="96" name="Shape 8"/>
          <p:cNvSpPr/>
          <p:nvPr/>
        </p:nvSpPr>
        <p:spPr>
          <a:xfrm>
            <a:off x="2348389" y="4795242"/>
            <a:ext cx="4855727" cy="1681283"/>
          </a:xfrm>
          <a:prstGeom prst="roundRect">
            <a:avLst>
              <a:gd name="adj" fmla="val 23789"/>
            </a:avLst>
          </a:prstGeom>
          <a:solidFill>
            <a:srgbClr val="00002E"/>
          </a:solidFill>
          <a:ln w="22860">
            <a:solidFill>
              <a:srgbClr val="FFFFFF"/>
            </a:solidFill>
          </a:ln>
        </p:spPr>
        <p:txBody>
          <a:bodyPr lIns="45719" rIns="45719"/>
          <a:lstStyle/>
          <a:p>
            <a:endParaRPr/>
          </a:p>
        </p:txBody>
      </p:sp>
      <p:sp>
        <p:nvSpPr>
          <p:cNvPr id="97" name="Text 9"/>
          <p:cNvSpPr txBox="1"/>
          <p:nvPr/>
        </p:nvSpPr>
        <p:spPr>
          <a:xfrm>
            <a:off x="2639139" y="5040272"/>
            <a:ext cx="1942521"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DD785E"/>
                </a:solidFill>
                <a:latin typeface="Nunito"/>
                <a:ea typeface="Nunito"/>
                <a:cs typeface="Nunito"/>
                <a:sym typeface="Nunito"/>
              </a:defRPr>
            </a:lvl1pPr>
          </a:lstStyle>
          <a:p>
            <a:r>
              <a:t>Veri Ön İşleme</a:t>
            </a:r>
          </a:p>
        </p:txBody>
      </p:sp>
      <p:sp>
        <p:nvSpPr>
          <p:cNvPr id="98" name="Text 10"/>
          <p:cNvSpPr txBox="1"/>
          <p:nvPr/>
        </p:nvSpPr>
        <p:spPr>
          <a:xfrm>
            <a:off x="2639139" y="5520690"/>
            <a:ext cx="4274225" cy="768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rPr dirty="0" err="1"/>
              <a:t>Görüntü</a:t>
            </a:r>
            <a:r>
              <a:rPr dirty="0"/>
              <a:t> </a:t>
            </a:r>
            <a:r>
              <a:rPr dirty="0" err="1"/>
              <a:t>normalizasyonu</a:t>
            </a:r>
            <a:r>
              <a:rPr dirty="0"/>
              <a:t>, </a:t>
            </a:r>
            <a:r>
              <a:rPr dirty="0" err="1"/>
              <a:t>yeniden</a:t>
            </a:r>
            <a:r>
              <a:rPr dirty="0"/>
              <a:t> </a:t>
            </a:r>
            <a:r>
              <a:rPr dirty="0" err="1"/>
              <a:t>boyutlandırma</a:t>
            </a:r>
            <a:r>
              <a:rPr dirty="0"/>
              <a:t> </a:t>
            </a:r>
            <a:r>
              <a:rPr dirty="0" err="1"/>
              <a:t>ve</a:t>
            </a:r>
            <a:r>
              <a:rPr dirty="0"/>
              <a:t> </a:t>
            </a:r>
            <a:r>
              <a:rPr dirty="0" err="1"/>
              <a:t>zenginleştirme</a:t>
            </a:r>
            <a:r>
              <a:rPr dirty="0"/>
              <a:t> </a:t>
            </a:r>
            <a:r>
              <a:rPr dirty="0" err="1"/>
              <a:t>gereklidir</a:t>
            </a:r>
            <a:r>
              <a:rPr dirty="0"/>
              <a:t>.</a:t>
            </a:r>
          </a:p>
        </p:txBody>
      </p:sp>
      <p:sp>
        <p:nvSpPr>
          <p:cNvPr id="99" name="Shape 11"/>
          <p:cNvSpPr/>
          <p:nvPr/>
        </p:nvSpPr>
        <p:spPr>
          <a:xfrm>
            <a:off x="7426284" y="4795242"/>
            <a:ext cx="4855727" cy="1681283"/>
          </a:xfrm>
          <a:prstGeom prst="roundRect">
            <a:avLst>
              <a:gd name="adj" fmla="val 23789"/>
            </a:avLst>
          </a:prstGeom>
          <a:solidFill>
            <a:srgbClr val="00002E"/>
          </a:solidFill>
          <a:ln w="22860">
            <a:solidFill>
              <a:srgbClr val="FFFFFF"/>
            </a:solidFill>
          </a:ln>
        </p:spPr>
        <p:txBody>
          <a:bodyPr lIns="45719" rIns="45719"/>
          <a:lstStyle/>
          <a:p>
            <a:endParaRPr/>
          </a:p>
        </p:txBody>
      </p:sp>
      <p:sp>
        <p:nvSpPr>
          <p:cNvPr id="100" name="Text 12"/>
          <p:cNvSpPr txBox="1"/>
          <p:nvPr/>
        </p:nvSpPr>
        <p:spPr>
          <a:xfrm>
            <a:off x="7717036" y="5040272"/>
            <a:ext cx="1438292"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48A8E2"/>
                </a:solidFill>
                <a:latin typeface="Nunito"/>
                <a:ea typeface="Nunito"/>
                <a:cs typeface="Nunito"/>
                <a:sym typeface="Nunito"/>
              </a:defRPr>
            </a:lvl1pPr>
          </a:lstStyle>
          <a:p>
            <a:r>
              <a:t>Etiketleme</a:t>
            </a:r>
          </a:p>
        </p:txBody>
      </p:sp>
      <p:sp>
        <p:nvSpPr>
          <p:cNvPr id="101" name="Text 13"/>
          <p:cNvSpPr txBox="1"/>
          <p:nvPr/>
        </p:nvSpPr>
        <p:spPr>
          <a:xfrm>
            <a:off x="7717036" y="5520690"/>
            <a:ext cx="4274226" cy="768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rPr dirty="0" err="1"/>
              <a:t>Uzmanlar</a:t>
            </a:r>
            <a:r>
              <a:rPr dirty="0"/>
              <a:t> </a:t>
            </a:r>
            <a:r>
              <a:rPr dirty="0" err="1"/>
              <a:t>tarafından</a:t>
            </a:r>
            <a:r>
              <a:rPr dirty="0"/>
              <a:t> </a:t>
            </a:r>
            <a:r>
              <a:rPr dirty="0" err="1"/>
              <a:t>doğrulanmış</a:t>
            </a:r>
            <a:r>
              <a:rPr dirty="0"/>
              <a:t> </a:t>
            </a:r>
            <a:r>
              <a:rPr dirty="0" err="1"/>
              <a:t>etiketleme</a:t>
            </a:r>
            <a:r>
              <a:rPr dirty="0"/>
              <a:t>, model </a:t>
            </a:r>
            <a:r>
              <a:rPr dirty="0" err="1"/>
              <a:t>performansını</a:t>
            </a:r>
            <a:r>
              <a:rPr dirty="0"/>
              <a:t> </a:t>
            </a:r>
            <a:r>
              <a:rPr dirty="0" err="1"/>
              <a:t>artırır</a:t>
            </a:r>
            <a:r>
              <a:rPr dirty="0"/>
              <a:t>.</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04" name="Shape 0"/>
          <p:cNvSpPr/>
          <p:nvPr/>
        </p:nvSpPr>
        <p:spPr>
          <a:xfrm>
            <a:off x="0" y="0"/>
            <a:ext cx="14630400" cy="8230790"/>
          </a:xfrm>
          <a:prstGeom prst="rect">
            <a:avLst/>
          </a:prstGeom>
          <a:solidFill>
            <a:srgbClr val="00002E">
              <a:alpha val="75000"/>
            </a:srgbClr>
          </a:solidFill>
          <a:ln w="12700">
            <a:miter lim="400000"/>
          </a:ln>
        </p:spPr>
        <p:txBody>
          <a:bodyPr lIns="45719" rIns="45719"/>
          <a:lstStyle/>
          <a:p>
            <a:endParaRPr/>
          </a:p>
        </p:txBody>
      </p:sp>
      <p:pic>
        <p:nvPicPr>
          <p:cNvPr id="105" name="Image 1" descr="Image 1"/>
          <p:cNvPicPr>
            <a:picLocks noChangeAspect="1"/>
          </p:cNvPicPr>
          <p:nvPr/>
        </p:nvPicPr>
        <p:blipFill>
          <a:blip r:embed="rId3"/>
          <a:stretch>
            <a:fillRect/>
          </a:stretch>
        </p:blipFill>
        <p:spPr>
          <a:xfrm>
            <a:off x="10980419" y="0"/>
            <a:ext cx="3657601" cy="8230791"/>
          </a:xfrm>
          <a:prstGeom prst="rect">
            <a:avLst/>
          </a:prstGeom>
          <a:ln w="12700">
            <a:miter lim="400000"/>
          </a:ln>
        </p:spPr>
      </p:pic>
      <p:sp>
        <p:nvSpPr>
          <p:cNvPr id="106" name="Text 1"/>
          <p:cNvSpPr txBox="1"/>
          <p:nvPr/>
        </p:nvSpPr>
        <p:spPr>
          <a:xfrm>
            <a:off x="874276" y="607575"/>
            <a:ext cx="9224249" cy="14514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5400"/>
              </a:lnSpc>
              <a:defRPr sz="4300" b="1">
                <a:solidFill>
                  <a:srgbClr val="FFFFFF"/>
                </a:solidFill>
                <a:latin typeface="Nunito"/>
                <a:ea typeface="Nunito"/>
                <a:cs typeface="Nunito"/>
                <a:sym typeface="Nunito"/>
              </a:defRPr>
            </a:lvl1pPr>
          </a:lstStyle>
          <a:p>
            <a:r>
              <a:t>Model Eğitimi ve Performans Değerlendirmesi</a:t>
            </a:r>
          </a:p>
        </p:txBody>
      </p:sp>
      <p:pic>
        <p:nvPicPr>
          <p:cNvPr id="107" name="Image 2" descr="Image 2"/>
          <p:cNvPicPr>
            <a:picLocks noChangeAspect="1"/>
          </p:cNvPicPr>
          <p:nvPr/>
        </p:nvPicPr>
        <p:blipFill>
          <a:blip r:embed="rId4"/>
          <a:stretch>
            <a:fillRect/>
          </a:stretch>
        </p:blipFill>
        <p:spPr>
          <a:xfrm>
            <a:off x="828556" y="2320051"/>
            <a:ext cx="1104782" cy="1767722"/>
          </a:xfrm>
          <a:prstGeom prst="rect">
            <a:avLst/>
          </a:prstGeom>
          <a:ln w="12700">
            <a:miter lim="400000"/>
          </a:ln>
        </p:spPr>
      </p:pic>
      <p:sp>
        <p:nvSpPr>
          <p:cNvPr id="108" name="Text 2"/>
          <p:cNvSpPr txBox="1"/>
          <p:nvPr/>
        </p:nvSpPr>
        <p:spPr>
          <a:xfrm>
            <a:off x="2310407" y="2540912"/>
            <a:ext cx="1363544"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F2B42D"/>
                </a:solidFill>
                <a:latin typeface="Nunito"/>
                <a:ea typeface="Nunito"/>
                <a:cs typeface="Nunito"/>
                <a:sym typeface="Nunito"/>
              </a:defRPr>
            </a:lvl1pPr>
          </a:lstStyle>
          <a:p>
            <a:r>
              <a:t>Ön Eğitim</a:t>
            </a:r>
          </a:p>
        </p:txBody>
      </p:sp>
      <p:sp>
        <p:nvSpPr>
          <p:cNvPr id="109" name="Text 3"/>
          <p:cNvSpPr txBox="1"/>
          <p:nvPr/>
        </p:nvSpPr>
        <p:spPr>
          <a:xfrm>
            <a:off x="2310407" y="3018711"/>
            <a:ext cx="4956278" cy="4253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1700">
                <a:solidFill>
                  <a:srgbClr val="FFFFFF"/>
                </a:solidFill>
                <a:latin typeface="PT Sans"/>
                <a:ea typeface="PT Sans"/>
                <a:cs typeface="PT Sans"/>
                <a:sym typeface="PT Sans"/>
              </a:defRPr>
            </a:lvl1pPr>
          </a:lstStyle>
          <a:p>
            <a:r>
              <a:t>Transfer öğrenimi ile ön eğitilmiş modeller kullanılır.</a:t>
            </a:r>
          </a:p>
        </p:txBody>
      </p:sp>
      <p:pic>
        <p:nvPicPr>
          <p:cNvPr id="110" name="Image 3" descr="Image 3"/>
          <p:cNvPicPr>
            <a:picLocks noChangeAspect="1"/>
          </p:cNvPicPr>
          <p:nvPr/>
        </p:nvPicPr>
        <p:blipFill>
          <a:blip r:embed="rId5"/>
          <a:stretch>
            <a:fillRect/>
          </a:stretch>
        </p:blipFill>
        <p:spPr>
          <a:xfrm>
            <a:off x="828556" y="4087772"/>
            <a:ext cx="1104782" cy="1767722"/>
          </a:xfrm>
          <a:prstGeom prst="rect">
            <a:avLst/>
          </a:prstGeom>
          <a:ln w="12700">
            <a:miter lim="400000"/>
          </a:ln>
        </p:spPr>
      </p:pic>
      <p:sp>
        <p:nvSpPr>
          <p:cNvPr id="111" name="Text 4"/>
          <p:cNvSpPr txBox="1"/>
          <p:nvPr/>
        </p:nvSpPr>
        <p:spPr>
          <a:xfrm>
            <a:off x="2310407" y="4308633"/>
            <a:ext cx="1305073"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D7425E"/>
                </a:solidFill>
                <a:latin typeface="Nunito"/>
                <a:ea typeface="Nunito"/>
                <a:cs typeface="Nunito"/>
                <a:sym typeface="Nunito"/>
              </a:defRPr>
            </a:lvl1pPr>
          </a:lstStyle>
          <a:p>
            <a:r>
              <a:t>Uyarlama</a:t>
            </a:r>
          </a:p>
        </p:txBody>
      </p:sp>
      <p:sp>
        <p:nvSpPr>
          <p:cNvPr id="112" name="Text 5"/>
          <p:cNvSpPr txBox="1"/>
          <p:nvPr/>
        </p:nvSpPr>
        <p:spPr>
          <a:xfrm>
            <a:off x="2310407" y="4786431"/>
            <a:ext cx="5653203" cy="4253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1700">
                <a:solidFill>
                  <a:srgbClr val="FFFFFF"/>
                </a:solidFill>
                <a:latin typeface="PT Sans"/>
                <a:ea typeface="PT Sans"/>
                <a:cs typeface="PT Sans"/>
                <a:sym typeface="PT Sans"/>
              </a:defRPr>
            </a:lvl1pPr>
          </a:lstStyle>
          <a:p>
            <a:r>
              <a:rPr dirty="0" err="1"/>
              <a:t>Modeller</a:t>
            </a:r>
            <a:r>
              <a:rPr dirty="0"/>
              <a:t>, Pneumonia </a:t>
            </a:r>
            <a:r>
              <a:rPr dirty="0" err="1"/>
              <a:t>tespiti</a:t>
            </a:r>
            <a:r>
              <a:rPr dirty="0"/>
              <a:t> </a:t>
            </a:r>
            <a:r>
              <a:rPr dirty="0" err="1"/>
              <a:t>için</a:t>
            </a:r>
            <a:r>
              <a:rPr dirty="0"/>
              <a:t> </a:t>
            </a:r>
            <a:r>
              <a:rPr dirty="0" err="1"/>
              <a:t>özel</a:t>
            </a:r>
            <a:r>
              <a:rPr dirty="0"/>
              <a:t> </a:t>
            </a:r>
            <a:r>
              <a:rPr dirty="0" err="1"/>
              <a:t>olarak</a:t>
            </a:r>
            <a:r>
              <a:rPr dirty="0"/>
              <a:t> </a:t>
            </a:r>
            <a:r>
              <a:rPr dirty="0" err="1"/>
              <a:t>ince</a:t>
            </a:r>
            <a:r>
              <a:rPr dirty="0"/>
              <a:t> </a:t>
            </a:r>
            <a:r>
              <a:rPr dirty="0" err="1"/>
              <a:t>ayar</a:t>
            </a:r>
            <a:r>
              <a:rPr dirty="0"/>
              <a:t> </a:t>
            </a:r>
            <a:r>
              <a:rPr dirty="0" err="1"/>
              <a:t>yapılır</a:t>
            </a:r>
            <a:r>
              <a:rPr dirty="0"/>
              <a:t>.</a:t>
            </a:r>
          </a:p>
        </p:txBody>
      </p:sp>
      <p:pic>
        <p:nvPicPr>
          <p:cNvPr id="113" name="Image 4" descr="Image 4"/>
          <p:cNvPicPr>
            <a:picLocks noChangeAspect="1"/>
          </p:cNvPicPr>
          <p:nvPr/>
        </p:nvPicPr>
        <p:blipFill>
          <a:blip r:embed="rId6"/>
          <a:stretch>
            <a:fillRect/>
          </a:stretch>
        </p:blipFill>
        <p:spPr>
          <a:xfrm>
            <a:off x="828556" y="5855494"/>
            <a:ext cx="1104782" cy="1767722"/>
          </a:xfrm>
          <a:prstGeom prst="rect">
            <a:avLst/>
          </a:prstGeom>
          <a:ln w="12700">
            <a:miter lim="400000"/>
          </a:ln>
        </p:spPr>
      </p:pic>
      <p:sp>
        <p:nvSpPr>
          <p:cNvPr id="114" name="Text 6"/>
          <p:cNvSpPr txBox="1"/>
          <p:nvPr/>
        </p:nvSpPr>
        <p:spPr>
          <a:xfrm>
            <a:off x="2310407" y="6076355"/>
            <a:ext cx="1971693"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b="1">
                <a:solidFill>
                  <a:srgbClr val="DD785E"/>
                </a:solidFill>
                <a:latin typeface="Nunito"/>
                <a:ea typeface="Nunito"/>
                <a:cs typeface="Nunito"/>
                <a:sym typeface="Nunito"/>
              </a:defRPr>
            </a:lvl1pPr>
          </a:lstStyle>
          <a:p>
            <a:r>
              <a:t>Değerlendirme</a:t>
            </a:r>
          </a:p>
        </p:txBody>
      </p:sp>
      <p:sp>
        <p:nvSpPr>
          <p:cNvPr id="115" name="Text 7"/>
          <p:cNvSpPr txBox="1"/>
          <p:nvPr/>
        </p:nvSpPr>
        <p:spPr>
          <a:xfrm>
            <a:off x="2310407" y="6554152"/>
            <a:ext cx="6067299" cy="4253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1700">
                <a:solidFill>
                  <a:srgbClr val="FFFFFF"/>
                </a:solidFill>
                <a:latin typeface="PT Sans"/>
                <a:ea typeface="PT Sans"/>
                <a:cs typeface="PT Sans"/>
                <a:sym typeface="PT Sans"/>
              </a:defRPr>
            </a:lvl1pPr>
          </a:lstStyle>
          <a:p>
            <a:r>
              <a:rPr dirty="0" err="1"/>
              <a:t>Doğruluk</a:t>
            </a:r>
            <a:r>
              <a:rPr dirty="0"/>
              <a:t>, </a:t>
            </a:r>
            <a:r>
              <a:rPr dirty="0" err="1"/>
              <a:t>duyarlılık</a:t>
            </a:r>
            <a:r>
              <a:rPr dirty="0"/>
              <a:t>, </a:t>
            </a:r>
            <a:r>
              <a:rPr dirty="0" err="1"/>
              <a:t>özgüllük</a:t>
            </a:r>
            <a:r>
              <a:rPr dirty="0"/>
              <a:t> </a:t>
            </a:r>
            <a:r>
              <a:rPr dirty="0" err="1"/>
              <a:t>gibi</a:t>
            </a:r>
            <a:r>
              <a:rPr dirty="0"/>
              <a:t> </a:t>
            </a:r>
            <a:r>
              <a:rPr dirty="0" err="1"/>
              <a:t>metriklerle</a:t>
            </a:r>
            <a:r>
              <a:rPr dirty="0"/>
              <a:t> </a:t>
            </a:r>
            <a:r>
              <a:rPr dirty="0" err="1"/>
              <a:t>performans</a:t>
            </a:r>
            <a:r>
              <a:rPr dirty="0"/>
              <a:t> </a:t>
            </a:r>
            <a:r>
              <a:rPr dirty="0" err="1"/>
              <a:t>ölçülür</a:t>
            </a:r>
            <a:r>
              <a:rPr dirty="0"/>
              <a: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18" name="Shape 0"/>
          <p:cNvSpPr/>
          <p:nvPr/>
        </p:nvSpPr>
        <p:spPr>
          <a:xfrm>
            <a:off x="0" y="0"/>
            <a:ext cx="14630400" cy="8229600"/>
          </a:xfrm>
          <a:prstGeom prst="rect">
            <a:avLst/>
          </a:prstGeom>
          <a:solidFill>
            <a:srgbClr val="00002E">
              <a:alpha val="75000"/>
            </a:srgbClr>
          </a:solidFill>
          <a:ln w="12700">
            <a:miter lim="400000"/>
          </a:ln>
        </p:spPr>
        <p:txBody>
          <a:bodyPr lIns="45719" rIns="45719"/>
          <a:lstStyle/>
          <a:p>
            <a:endParaRPr/>
          </a:p>
        </p:txBody>
      </p:sp>
      <p:sp>
        <p:nvSpPr>
          <p:cNvPr id="119" name="Text 1"/>
          <p:cNvSpPr txBox="1"/>
          <p:nvPr/>
        </p:nvSpPr>
        <p:spPr>
          <a:xfrm>
            <a:off x="2394108" y="1472803"/>
            <a:ext cx="8268176" cy="7656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400"/>
              </a:lnSpc>
              <a:defRPr sz="4300" b="1">
                <a:solidFill>
                  <a:srgbClr val="FFFFFF"/>
                </a:solidFill>
                <a:latin typeface="Nunito"/>
                <a:ea typeface="Nunito"/>
                <a:cs typeface="Nunito"/>
                <a:sym typeface="Nunito"/>
              </a:defRPr>
            </a:lvl1pPr>
          </a:lstStyle>
          <a:p>
            <a:r>
              <a:t>Sonuçlar ve Klinik Uygulamalar</a:t>
            </a:r>
          </a:p>
        </p:txBody>
      </p:sp>
      <p:sp>
        <p:nvSpPr>
          <p:cNvPr id="120" name="Shape 2"/>
          <p:cNvSpPr/>
          <p:nvPr/>
        </p:nvSpPr>
        <p:spPr>
          <a:xfrm>
            <a:off x="2348389" y="2611516"/>
            <a:ext cx="9933503" cy="4145281"/>
          </a:xfrm>
          <a:prstGeom prst="roundRect">
            <a:avLst>
              <a:gd name="adj" fmla="val 9649"/>
            </a:avLst>
          </a:prstGeom>
          <a:solidFill>
            <a:srgbClr val="00002E"/>
          </a:solidFill>
          <a:ln w="53339">
            <a:solidFill>
              <a:srgbClr val="262654"/>
            </a:solidFill>
          </a:ln>
        </p:spPr>
        <p:txBody>
          <a:bodyPr lIns="45719" rIns="45719"/>
          <a:lstStyle/>
          <a:p>
            <a:endParaRPr/>
          </a:p>
        </p:txBody>
      </p:sp>
      <p:sp>
        <p:nvSpPr>
          <p:cNvPr id="121" name="Text 3"/>
          <p:cNvSpPr txBox="1"/>
          <p:nvPr/>
        </p:nvSpPr>
        <p:spPr>
          <a:xfrm>
            <a:off x="2669737" y="2805708"/>
            <a:ext cx="955651" cy="4253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1700">
                <a:solidFill>
                  <a:srgbClr val="FFFFFF"/>
                </a:solidFill>
                <a:latin typeface="PT Sans"/>
                <a:ea typeface="PT Sans"/>
                <a:cs typeface="PT Sans"/>
                <a:sym typeface="PT Sans"/>
              </a:defRPr>
            </a:lvl1pPr>
          </a:lstStyle>
          <a:p>
            <a:r>
              <a:t>Hızlı Tanı</a:t>
            </a:r>
          </a:p>
        </p:txBody>
      </p:sp>
      <p:sp>
        <p:nvSpPr>
          <p:cNvPr id="122" name="Text 4"/>
          <p:cNvSpPr txBox="1"/>
          <p:nvPr/>
        </p:nvSpPr>
        <p:spPr>
          <a:xfrm>
            <a:off x="7586900" y="2805707"/>
            <a:ext cx="4373762" cy="7682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t>Derin öğrenme modelleri, Pneumoniayı hızlı ve güvenilir bir şekilde tespit edebilir.</a:t>
            </a:r>
          </a:p>
        </p:txBody>
      </p:sp>
      <p:sp>
        <p:nvSpPr>
          <p:cNvPr id="123" name="Text 5"/>
          <p:cNvSpPr txBox="1"/>
          <p:nvPr/>
        </p:nvSpPr>
        <p:spPr>
          <a:xfrm>
            <a:off x="2669737" y="3821072"/>
            <a:ext cx="1274103" cy="4253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1700">
                <a:solidFill>
                  <a:srgbClr val="FFFFFF"/>
                </a:solidFill>
                <a:latin typeface="PT Sans"/>
                <a:ea typeface="PT Sans"/>
                <a:cs typeface="PT Sans"/>
                <a:sym typeface="PT Sans"/>
              </a:defRPr>
            </a:lvl1pPr>
          </a:lstStyle>
          <a:p>
            <a:r>
              <a:t>Karar Destek</a:t>
            </a:r>
          </a:p>
        </p:txBody>
      </p:sp>
      <p:sp>
        <p:nvSpPr>
          <p:cNvPr id="124" name="Text 6"/>
          <p:cNvSpPr txBox="1"/>
          <p:nvPr/>
        </p:nvSpPr>
        <p:spPr>
          <a:xfrm>
            <a:off x="7586900" y="3821072"/>
            <a:ext cx="4373762" cy="7682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rPr dirty="0" err="1"/>
              <a:t>Uzman</a:t>
            </a:r>
            <a:r>
              <a:rPr dirty="0"/>
              <a:t> </a:t>
            </a:r>
            <a:r>
              <a:rPr dirty="0" err="1"/>
              <a:t>doktorlara</a:t>
            </a:r>
            <a:r>
              <a:rPr dirty="0"/>
              <a:t> </a:t>
            </a:r>
            <a:r>
              <a:rPr dirty="0" err="1"/>
              <a:t>tanı</a:t>
            </a:r>
            <a:r>
              <a:rPr dirty="0"/>
              <a:t> </a:t>
            </a:r>
            <a:r>
              <a:rPr dirty="0" err="1"/>
              <a:t>ve</a:t>
            </a:r>
            <a:r>
              <a:rPr dirty="0"/>
              <a:t> </a:t>
            </a:r>
            <a:r>
              <a:rPr dirty="0" err="1"/>
              <a:t>tedavi</a:t>
            </a:r>
            <a:r>
              <a:rPr dirty="0"/>
              <a:t> </a:t>
            </a:r>
            <a:r>
              <a:rPr dirty="0" err="1"/>
              <a:t>sürecinde</a:t>
            </a:r>
            <a:r>
              <a:rPr dirty="0"/>
              <a:t> </a:t>
            </a:r>
            <a:r>
              <a:rPr dirty="0" err="1"/>
              <a:t>destek</a:t>
            </a:r>
            <a:r>
              <a:rPr dirty="0"/>
              <a:t> </a:t>
            </a:r>
            <a:r>
              <a:rPr dirty="0" err="1"/>
              <a:t>sağlar</a:t>
            </a:r>
            <a:r>
              <a:rPr dirty="0"/>
              <a:t>.</a:t>
            </a:r>
          </a:p>
        </p:txBody>
      </p:sp>
      <p:sp>
        <p:nvSpPr>
          <p:cNvPr id="125" name="Text 7"/>
          <p:cNvSpPr txBox="1"/>
          <p:nvPr/>
        </p:nvSpPr>
        <p:spPr>
          <a:xfrm>
            <a:off x="2669737" y="4836438"/>
            <a:ext cx="1157517" cy="4253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1700">
                <a:solidFill>
                  <a:srgbClr val="FFFFFF"/>
                </a:solidFill>
                <a:latin typeface="PT Sans"/>
                <a:ea typeface="PT Sans"/>
                <a:cs typeface="PT Sans"/>
                <a:sym typeface="PT Sans"/>
              </a:defRPr>
            </a:lvl1pPr>
          </a:lstStyle>
          <a:p>
            <a:r>
              <a:t>Erken İhbar</a:t>
            </a:r>
          </a:p>
        </p:txBody>
      </p:sp>
      <p:sp>
        <p:nvSpPr>
          <p:cNvPr id="126" name="Text 8"/>
          <p:cNvSpPr txBox="1"/>
          <p:nvPr/>
        </p:nvSpPr>
        <p:spPr>
          <a:xfrm>
            <a:off x="7586900" y="4836438"/>
            <a:ext cx="4373762" cy="768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rPr dirty="0"/>
              <a:t>Pneumonia </a:t>
            </a:r>
            <a:r>
              <a:rPr dirty="0" err="1"/>
              <a:t>belirtilerinin</a:t>
            </a:r>
            <a:r>
              <a:rPr dirty="0"/>
              <a:t> </a:t>
            </a:r>
            <a:r>
              <a:rPr dirty="0" err="1"/>
              <a:t>erken</a:t>
            </a:r>
            <a:r>
              <a:rPr dirty="0"/>
              <a:t> </a:t>
            </a:r>
            <a:r>
              <a:rPr dirty="0" err="1"/>
              <a:t>tespiti</a:t>
            </a:r>
            <a:r>
              <a:rPr dirty="0"/>
              <a:t>, </a:t>
            </a:r>
            <a:r>
              <a:rPr dirty="0" err="1"/>
              <a:t>zamanında</a:t>
            </a:r>
            <a:r>
              <a:rPr dirty="0"/>
              <a:t> </a:t>
            </a:r>
            <a:r>
              <a:rPr dirty="0" err="1"/>
              <a:t>tedavi</a:t>
            </a:r>
            <a:r>
              <a:rPr dirty="0"/>
              <a:t> </a:t>
            </a:r>
            <a:r>
              <a:rPr dirty="0" err="1"/>
              <a:t>olanağı</a:t>
            </a:r>
            <a:r>
              <a:rPr dirty="0"/>
              <a:t> </a:t>
            </a:r>
            <a:r>
              <a:rPr dirty="0" err="1"/>
              <a:t>sunar</a:t>
            </a:r>
            <a:r>
              <a:rPr dirty="0"/>
              <a:t>.</a:t>
            </a:r>
          </a:p>
        </p:txBody>
      </p:sp>
      <p:sp>
        <p:nvSpPr>
          <p:cNvPr id="127" name="Text 9"/>
          <p:cNvSpPr txBox="1"/>
          <p:nvPr/>
        </p:nvSpPr>
        <p:spPr>
          <a:xfrm>
            <a:off x="2669737" y="5851802"/>
            <a:ext cx="1611123" cy="4253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1700">
                <a:solidFill>
                  <a:srgbClr val="FFFFFF"/>
                </a:solidFill>
                <a:latin typeface="PT Sans"/>
                <a:ea typeface="PT Sans"/>
                <a:cs typeface="PT Sans"/>
                <a:sym typeface="PT Sans"/>
              </a:defRPr>
            </a:lvl1pPr>
          </a:lstStyle>
          <a:p>
            <a:r>
              <a:t>Klinik Uygulama</a:t>
            </a:r>
          </a:p>
        </p:txBody>
      </p:sp>
      <p:sp>
        <p:nvSpPr>
          <p:cNvPr id="128" name="Text 10"/>
          <p:cNvSpPr txBox="1"/>
          <p:nvPr/>
        </p:nvSpPr>
        <p:spPr>
          <a:xfrm>
            <a:off x="7586900" y="5851802"/>
            <a:ext cx="4373762" cy="7682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FFFFFF"/>
                </a:solidFill>
                <a:latin typeface="PT Sans"/>
                <a:ea typeface="PT Sans"/>
                <a:cs typeface="PT Sans"/>
                <a:sym typeface="PT Sans"/>
              </a:defRPr>
            </a:lvl1pPr>
          </a:lstStyle>
          <a:p>
            <a:r>
              <a:t>Gelişmiş sistemler, hastane ve kliniklerde rutin olarak kullanılabilir.</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Image 0" descr="Image 0"/>
          <p:cNvPicPr>
            <a:picLocks noChangeAspect="1"/>
          </p:cNvPicPr>
          <p:nvPr/>
        </p:nvPicPr>
        <p:blipFill>
          <a:blip r:embed="rId3"/>
          <a:stretch>
            <a:fillRect/>
          </a:stretch>
        </p:blipFill>
        <p:spPr>
          <a:xfrm>
            <a:off x="0" y="0"/>
            <a:ext cx="14630400" cy="8229600"/>
          </a:xfrm>
          <a:prstGeom prst="rect">
            <a:avLst/>
          </a:prstGeom>
          <a:ln w="12700">
            <a:miter lim="400000"/>
          </a:ln>
        </p:spPr>
      </p:pic>
      <p:pic>
        <p:nvPicPr>
          <p:cNvPr id="131" name="Ekran Resmi 2024-05-20 11.01.39.png" descr="Ekran Resmi 2024-05-20 11.01.39.png"/>
          <p:cNvPicPr>
            <a:picLocks noChangeAspect="1"/>
          </p:cNvPicPr>
          <p:nvPr/>
        </p:nvPicPr>
        <p:blipFill>
          <a:blip r:embed="rId4"/>
          <a:stretch>
            <a:fillRect/>
          </a:stretch>
        </p:blipFill>
        <p:spPr>
          <a:xfrm>
            <a:off x="4005864" y="603650"/>
            <a:ext cx="6618672" cy="6783111"/>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Image 0" descr="Image 0"/>
          <p:cNvPicPr>
            <a:picLocks noChangeAspect="1"/>
          </p:cNvPicPr>
          <p:nvPr/>
        </p:nvPicPr>
        <p:blipFill>
          <a:blip r:embed="rId3"/>
          <a:stretch>
            <a:fillRect/>
          </a:stretch>
        </p:blipFill>
        <p:spPr>
          <a:xfrm>
            <a:off x="0" y="0"/>
            <a:ext cx="14630400" cy="8229600"/>
          </a:xfrm>
          <a:prstGeom prst="rect">
            <a:avLst/>
          </a:prstGeom>
          <a:ln w="12700">
            <a:miter lim="400000"/>
          </a:ln>
        </p:spPr>
      </p:pic>
      <p:pic>
        <p:nvPicPr>
          <p:cNvPr id="140" name="Ekran Resmi 2024-05-20 11.00.59.png" descr="Ekran Resmi 2024-05-20 11.00.59.png"/>
          <p:cNvPicPr>
            <a:picLocks noChangeAspect="1"/>
          </p:cNvPicPr>
          <p:nvPr/>
        </p:nvPicPr>
        <p:blipFill>
          <a:blip r:embed="rId4"/>
          <a:stretch>
            <a:fillRect/>
          </a:stretch>
        </p:blipFill>
        <p:spPr>
          <a:xfrm>
            <a:off x="2990540" y="1367588"/>
            <a:ext cx="9294305" cy="5494424"/>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100</TotalTime>
  <Words>941</Words>
  <Application>Microsoft Macintosh PowerPoint</Application>
  <PresentationFormat>Özel</PresentationFormat>
  <Paragraphs>81</Paragraphs>
  <Slides>13</Slides>
  <Notes>3</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13</vt:i4>
      </vt:variant>
    </vt:vector>
  </HeadingPairs>
  <TitlesOfParts>
    <vt:vector size="18" baseType="lpstr">
      <vt:lpstr>Arial</vt:lpstr>
      <vt:lpstr>Calibri</vt:lpstr>
      <vt:lpstr>Calibri Light</vt:lpstr>
      <vt:lpstr>Söhne</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Enescan AKYÜZ</cp:lastModifiedBy>
  <cp:revision>2</cp:revision>
  <dcterms:modified xsi:type="dcterms:W3CDTF">2024-05-20T12:23:18Z</dcterms:modified>
</cp:coreProperties>
</file>